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72" r:id="rId6"/>
    <p:sldId id="259" r:id="rId7"/>
    <p:sldId id="265" r:id="rId8"/>
    <p:sldId id="266" r:id="rId9"/>
    <p:sldId id="268" r:id="rId10"/>
    <p:sldId id="261" r:id="rId11"/>
    <p:sldId id="267" r:id="rId12"/>
    <p:sldId id="269" r:id="rId13"/>
    <p:sldId id="262" r:id="rId14"/>
    <p:sldId id="271" r:id="rId15"/>
    <p:sldId id="273" r:id="rId16"/>
  </p:sldIdLst>
  <p:sldSz cx="18288000" cy="10287000"/>
  <p:notesSz cx="6858000" cy="9144000"/>
  <p:embeddedFontLst>
    <p:embeddedFont>
      <p:font typeface="CS Gordon Rounded" panose="020B0604020202020204" charset="0"/>
      <p:regular r:id="rId17"/>
    </p:embeddedFont>
    <p:embeddedFont>
      <p:font typeface="Helvetica Now" panose="020B0604020202020204" charset="0"/>
      <p:regular r:id="rId18"/>
    </p:embeddedFont>
    <p:embeddedFont>
      <p:font typeface="Helvetica Now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38" dt="2026-09-07T09:44:25.9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Redrup" userId="S::emily.redrup@walsh-junior.surrey.sch.uk::6bc42cc4-20a0-435f-8056-9fddcdaca9b8" providerId="AD" clId="Web-{00000000-0000-0000-0000-000000000000}"/>
    <pc:docChg chg="modSld">
      <pc:chgData name="Emily Redrup" userId="S::emily.redrup@walsh-junior.surrey.sch.uk::6bc42cc4-20a0-435f-8056-9fddcdaca9b8" providerId="AD" clId="Web-{00000000-0000-0000-0000-000000000000}" dt="2026-09-07T09:44:24.899" v="69" actId="20577"/>
      <pc:docMkLst>
        <pc:docMk/>
      </pc:docMkLst>
      <pc:sldChg chg="modSp">
        <pc:chgData name="Emily Redrup" userId="S::emily.redrup@walsh-junior.surrey.sch.uk::6bc42cc4-20a0-435f-8056-9fddcdaca9b8" providerId="AD" clId="Web-{00000000-0000-0000-0000-000000000000}" dt="2026-09-07T09:41:03.018" v="6" actId="20577"/>
        <pc:sldMkLst>
          <pc:docMk/>
          <pc:sldMk cId="0" sldId="259"/>
        </pc:sldMkLst>
        <pc:spChg chg="mod">
          <ac:chgData name="Emily Redrup" userId="S::emily.redrup@walsh-junior.surrey.sch.uk::6bc42cc4-20a0-435f-8056-9fddcdaca9b8" providerId="AD" clId="Web-{00000000-0000-0000-0000-000000000000}" dt="2026-09-07T09:41:03.018" v="6" actId="20577"/>
          <ac:spMkLst>
            <pc:docMk/>
            <pc:sldMk cId="0" sldId="259"/>
            <ac:spMk id="12" creationId="{0C4F1E8A-C281-E96C-1F71-0CBD10245129}"/>
          </ac:spMkLst>
        </pc:spChg>
      </pc:sldChg>
      <pc:sldChg chg="modSp">
        <pc:chgData name="Emily Redrup" userId="S::emily.redrup@walsh-junior.surrey.sch.uk::6bc42cc4-20a0-435f-8056-9fddcdaca9b8" providerId="AD" clId="Web-{00000000-0000-0000-0000-000000000000}" dt="2026-09-07T09:44:24.899" v="69" actId="20577"/>
        <pc:sldMkLst>
          <pc:docMk/>
          <pc:sldMk cId="0" sldId="269"/>
        </pc:sldMkLst>
        <pc:spChg chg="mod">
          <ac:chgData name="Emily Redrup" userId="S::emily.redrup@walsh-junior.surrey.sch.uk::6bc42cc4-20a0-435f-8056-9fddcdaca9b8" providerId="AD" clId="Web-{00000000-0000-0000-0000-000000000000}" dt="2026-09-07T09:44:24.899" v="69" actId="20577"/>
          <ac:spMkLst>
            <pc:docMk/>
            <pc:sldMk cId="0" sldId="269"/>
            <ac:spMk id="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0349" y="403412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382862" y="9817333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7896817" y="4031645"/>
            <a:ext cx="2491852" cy="2809803"/>
          </a:xfrm>
          <a:custGeom>
            <a:avLst/>
            <a:gdLst/>
            <a:ahLst/>
            <a:cxnLst/>
            <a:rect l="l" t="t" r="r" b="b"/>
            <a:pathLst>
              <a:path w="2491852" h="2809803">
                <a:moveTo>
                  <a:pt x="0" y="0"/>
                </a:moveTo>
                <a:lnTo>
                  <a:pt x="2491852" y="0"/>
                </a:lnTo>
                <a:lnTo>
                  <a:pt x="2491852" y="2809803"/>
                </a:lnTo>
                <a:lnTo>
                  <a:pt x="0" y="2809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-1257" y="651818"/>
            <a:ext cx="18288000" cy="3086100"/>
            <a:chOff x="0" y="0"/>
            <a:chExt cx="481659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1062">
                <a:alpha val="2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6593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159966" y="7030399"/>
            <a:ext cx="16230600" cy="2050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0"/>
              </a:lnSpc>
              <a:spcBef>
                <a:spcPct val="0"/>
              </a:spcBef>
            </a:pPr>
            <a:r>
              <a:rPr lang="en-US" sz="5900">
                <a:solidFill>
                  <a:srgbClr val="000000"/>
                </a:solidFill>
                <a:latin typeface="Helvetica Now Italics"/>
                <a:ea typeface="Helvetica Now Italics"/>
                <a:cs typeface="Helvetica Now Italics"/>
                <a:sym typeface="Helvetica Now Italics"/>
              </a:rPr>
              <a:t>‘Flourishing together, with God as our firm foundation’.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6257" y="1628157"/>
            <a:ext cx="16717998" cy="1019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dirty="0">
                <a:solidFill>
                  <a:srgbClr val="000000"/>
                </a:solidFill>
                <a:latin typeface="CS Gordon Rounded"/>
                <a:ea typeface="CS Gordon Rounded"/>
                <a:cs typeface="CS Gordon Rounded"/>
                <a:sym typeface="CS Gordon Rounded"/>
              </a:rPr>
              <a:t>Year 6 parent presentation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0349" y="403412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382862" y="9817333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413286" y="789967"/>
            <a:ext cx="2491852" cy="2809803"/>
          </a:xfrm>
          <a:custGeom>
            <a:avLst/>
            <a:gdLst/>
            <a:ahLst/>
            <a:cxnLst/>
            <a:rect l="l" t="t" r="r" b="b"/>
            <a:pathLst>
              <a:path w="2491852" h="2809803">
                <a:moveTo>
                  <a:pt x="0" y="0"/>
                </a:moveTo>
                <a:lnTo>
                  <a:pt x="2491852" y="0"/>
                </a:lnTo>
                <a:lnTo>
                  <a:pt x="2491852" y="2809803"/>
                </a:lnTo>
                <a:lnTo>
                  <a:pt x="0" y="2809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-1257" y="651818"/>
            <a:ext cx="18288000" cy="3086100"/>
            <a:chOff x="0" y="0"/>
            <a:chExt cx="481659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1062">
                <a:alpha val="2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6593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846549" y="1628157"/>
            <a:ext cx="7336051" cy="1019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dirty="0">
                <a:solidFill>
                  <a:srgbClr val="000000"/>
                </a:solidFill>
                <a:latin typeface="CS Gordon Rounded"/>
                <a:ea typeface="CS Gordon Rounded"/>
                <a:cs typeface="CS Gordon Rounded"/>
                <a:sym typeface="CS Gordon Rounded"/>
              </a:rPr>
              <a:t>CURRICULUM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7621" y="3876067"/>
            <a:ext cx="17090240" cy="49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200" b="1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Autumn Term Overview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516DCB8-10E4-4C84-B986-2D08E3EBDB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401282"/>
              </p:ext>
            </p:extLst>
          </p:nvPr>
        </p:nvGraphicFramePr>
        <p:xfrm>
          <a:off x="609152" y="4734940"/>
          <a:ext cx="17295984" cy="4108547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2667448">
                  <a:extLst>
                    <a:ext uri="{9D8B030D-6E8A-4147-A177-3AD203B41FA5}">
                      <a16:colId xmlns:a16="http://schemas.microsoft.com/office/drawing/2014/main" val="4212091904"/>
                    </a:ext>
                  </a:extLst>
                </a:gridCol>
                <a:gridCol w="5980544">
                  <a:extLst>
                    <a:ext uri="{9D8B030D-6E8A-4147-A177-3AD203B41FA5}">
                      <a16:colId xmlns:a16="http://schemas.microsoft.com/office/drawing/2014/main" val="2920662748"/>
                    </a:ext>
                  </a:extLst>
                </a:gridCol>
                <a:gridCol w="2934856">
                  <a:extLst>
                    <a:ext uri="{9D8B030D-6E8A-4147-A177-3AD203B41FA5}">
                      <a16:colId xmlns:a16="http://schemas.microsoft.com/office/drawing/2014/main" val="2172386189"/>
                    </a:ext>
                  </a:extLst>
                </a:gridCol>
                <a:gridCol w="5713136">
                  <a:extLst>
                    <a:ext uri="{9D8B030D-6E8A-4147-A177-3AD203B41FA5}">
                      <a16:colId xmlns:a16="http://schemas.microsoft.com/office/drawing/2014/main" val="2689004432"/>
                    </a:ext>
                  </a:extLst>
                </a:gridCol>
              </a:tblGrid>
              <a:tr h="816707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Helvetica Now" panose="020B0604020202020204" charset="0"/>
                        </a:rPr>
                        <a:t>Science</a:t>
                      </a:r>
                      <a:endParaRPr lang="en-GB" sz="2400" b="1" dirty="0">
                        <a:latin typeface="Helvetica Now" panose="020B060402020202020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A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Helvetica Now" panose="020B0604020202020204" charset="0"/>
                        </a:rPr>
                        <a:t>Living things and their habitats</a:t>
                      </a:r>
                    </a:p>
                    <a:p>
                      <a:r>
                        <a:rPr lang="en-US" sz="2400" dirty="0">
                          <a:latin typeface="Helvetica Now" panose="020B0604020202020204" charset="0"/>
                        </a:rPr>
                        <a:t>Electricity </a:t>
                      </a:r>
                      <a:endParaRPr lang="en-GB" sz="2400" dirty="0">
                        <a:latin typeface="Helvetica Now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A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Helvetica Now" panose="020B0604020202020204" charset="0"/>
                        </a:rPr>
                        <a:t>R.E.</a:t>
                      </a:r>
                      <a:endParaRPr lang="en-GB" sz="2400" b="1" dirty="0">
                        <a:latin typeface="Helvetica Now" panose="020B060402020202020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A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Helvetica Now"/>
                        </a:rPr>
                        <a:t>Christianity and </a:t>
                      </a:r>
                      <a:r>
                        <a:rPr lang="en-GB" sz="2400">
                          <a:latin typeface="Helvetica Now"/>
                        </a:rPr>
                        <a:t>Hinduism</a:t>
                      </a:r>
                      <a:endParaRPr lang="en-GB" sz="2400" dirty="0">
                        <a:latin typeface="Helvetica Now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A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91"/>
                  </a:ext>
                </a:extLst>
              </a:tr>
              <a:tr h="816707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Helvetica Now" panose="020B0604020202020204" charset="0"/>
                        </a:rPr>
                        <a:t>History (</a:t>
                      </a:r>
                      <a:r>
                        <a:rPr lang="en-US" sz="2400" b="1" dirty="0" err="1">
                          <a:latin typeface="Helvetica Now" panose="020B0604020202020204" charset="0"/>
                        </a:rPr>
                        <a:t>Aut</a:t>
                      </a:r>
                      <a:r>
                        <a:rPr lang="en-US" sz="2400" b="1" dirty="0">
                          <a:latin typeface="Helvetica Now" panose="020B0604020202020204" charset="0"/>
                        </a:rPr>
                        <a:t> 1)</a:t>
                      </a:r>
                      <a:endParaRPr lang="en-GB" sz="2400" b="1" dirty="0">
                        <a:latin typeface="Helvetica Now" panose="020B060402020202020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Helvetica Now" panose="020B0604020202020204" charset="0"/>
                        </a:rPr>
                        <a:t>How does the census affect local areas?</a:t>
                      </a:r>
                      <a:endParaRPr lang="en-GB" sz="2400" dirty="0">
                        <a:latin typeface="Helvetica Now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Helvetica Now" panose="020B0604020202020204" charset="0"/>
                        </a:rPr>
                        <a:t>Geography</a:t>
                      </a:r>
                    </a:p>
                    <a:p>
                      <a:r>
                        <a:rPr lang="en-US" sz="2400" b="1" dirty="0">
                          <a:latin typeface="Helvetica Now" panose="020B0604020202020204" charset="0"/>
                        </a:rPr>
                        <a:t>(</a:t>
                      </a:r>
                      <a:r>
                        <a:rPr lang="en-US" sz="2400" b="1" dirty="0" err="1">
                          <a:latin typeface="Helvetica Now" panose="020B0604020202020204" charset="0"/>
                        </a:rPr>
                        <a:t>Aut</a:t>
                      </a:r>
                      <a:r>
                        <a:rPr lang="en-US" sz="2400" b="1" dirty="0">
                          <a:latin typeface="Helvetica Now" panose="020B0604020202020204" charset="0"/>
                        </a:rPr>
                        <a:t> 2)</a:t>
                      </a:r>
                      <a:endParaRPr lang="en-GB" sz="2400" b="1" dirty="0">
                        <a:latin typeface="Helvetica Now" panose="020B060402020202020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Helvetica Now" panose="020B0604020202020204" charset="0"/>
                        </a:rPr>
                        <a:t>Why does population change?</a:t>
                      </a:r>
                      <a:endParaRPr lang="en-GB" sz="2400" dirty="0">
                        <a:latin typeface="Helvetica Now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42859"/>
                  </a:ext>
                </a:extLst>
              </a:tr>
              <a:tr h="816707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Helvetica Now" panose="020B0604020202020204" charset="0"/>
                        </a:rPr>
                        <a:t>PSHE</a:t>
                      </a:r>
                      <a:endParaRPr lang="en-GB" sz="2400" b="1" dirty="0">
                        <a:latin typeface="Helvetica Now" panose="020B060402020202020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A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Helvetica Now" panose="020B0604020202020204" charset="0"/>
                        </a:rPr>
                        <a:t>Being me in my world </a:t>
                      </a:r>
                    </a:p>
                    <a:p>
                      <a:r>
                        <a:rPr lang="en-US" sz="2400" dirty="0">
                          <a:latin typeface="Helvetica Now" panose="020B0604020202020204" charset="0"/>
                        </a:rPr>
                        <a:t>Celebrating difference </a:t>
                      </a:r>
                      <a:endParaRPr lang="en-GB" sz="2400" dirty="0">
                        <a:latin typeface="Helvetica Now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A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Helvetica Now" panose="020B0604020202020204" charset="0"/>
                        </a:rPr>
                        <a:t>Computing</a:t>
                      </a:r>
                      <a:endParaRPr lang="en-GB" sz="2400" b="1" dirty="0">
                        <a:latin typeface="Helvetica Now" panose="020B060402020202020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A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Helvetica Now"/>
                        </a:rPr>
                        <a:t>Basic computer skills</a:t>
                      </a:r>
                      <a:endParaRPr lang="en-GB" sz="2400" dirty="0">
                        <a:latin typeface="Helvetica Now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A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808432"/>
                  </a:ext>
                </a:extLst>
              </a:tr>
              <a:tr h="816707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Helvetica Now" panose="020B0604020202020204" charset="0"/>
                        </a:rPr>
                        <a:t>Art (</a:t>
                      </a:r>
                      <a:r>
                        <a:rPr lang="en-US" sz="2400" b="1" dirty="0" err="1">
                          <a:latin typeface="Helvetica Now" panose="020B0604020202020204" charset="0"/>
                        </a:rPr>
                        <a:t>Aut</a:t>
                      </a:r>
                      <a:r>
                        <a:rPr lang="en-US" sz="2400" b="1" dirty="0">
                          <a:latin typeface="Helvetica Now" panose="020B0604020202020204" charset="0"/>
                        </a:rPr>
                        <a:t> 1)</a:t>
                      </a:r>
                      <a:endParaRPr lang="en-GB" sz="2400" b="1" dirty="0">
                        <a:latin typeface="Helvetica Now" panose="020B060402020202020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Helvetica Now" panose="020B0604020202020204" charset="0"/>
                        </a:rPr>
                        <a:t>Drawing – making my voice heard.</a:t>
                      </a:r>
                      <a:endParaRPr lang="en-GB" sz="2400" dirty="0">
                        <a:latin typeface="Helvetica Now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Helvetica Now" panose="020B0604020202020204" charset="0"/>
                        </a:rPr>
                        <a:t>DT (</a:t>
                      </a:r>
                      <a:r>
                        <a:rPr lang="en-US" sz="2400" b="1" dirty="0" err="1">
                          <a:latin typeface="Helvetica Now" panose="020B0604020202020204" charset="0"/>
                        </a:rPr>
                        <a:t>Aut</a:t>
                      </a:r>
                      <a:r>
                        <a:rPr lang="en-US" sz="2400" b="1" dirty="0">
                          <a:latin typeface="Helvetica Now" panose="020B0604020202020204" charset="0"/>
                        </a:rPr>
                        <a:t> 2)</a:t>
                      </a:r>
                      <a:endParaRPr lang="en-GB" sz="2400" b="1" dirty="0">
                        <a:latin typeface="Helvetica Now" panose="020B060402020202020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Helvetica Now" panose="020B0604020202020204" charset="0"/>
                        </a:rPr>
                        <a:t>Navigating the world.</a:t>
                      </a:r>
                      <a:endParaRPr lang="en-GB" sz="2400" dirty="0">
                        <a:latin typeface="Helvetica Now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065748"/>
                  </a:ext>
                </a:extLst>
              </a:tr>
              <a:tr h="816707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Helvetica Now" panose="020B0604020202020204" charset="0"/>
                        </a:rPr>
                        <a:t>Music</a:t>
                      </a:r>
                      <a:endParaRPr lang="en-GB" sz="2400" b="1" dirty="0">
                        <a:latin typeface="Helvetica Now" panose="020B060402020202020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A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Helvetica Now" panose="020B0604020202020204" charset="0"/>
                        </a:rPr>
                        <a:t>Film music</a:t>
                      </a:r>
                      <a:endParaRPr lang="en-GB" sz="2400" dirty="0">
                        <a:latin typeface="Helvetica Now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A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Helvetica Now" panose="020B0604020202020204" charset="0"/>
                        </a:rPr>
                        <a:t>French</a:t>
                      </a:r>
                      <a:endParaRPr lang="en-GB" sz="2400" b="1" dirty="0">
                        <a:latin typeface="Helvetica Now" panose="020B060402020202020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A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Helvetica Now" panose="020B0604020202020204" charset="0"/>
                        </a:rPr>
                        <a:t>Phonics</a:t>
                      </a:r>
                    </a:p>
                    <a:p>
                      <a:r>
                        <a:rPr lang="en-US" sz="2400" dirty="0">
                          <a:latin typeface="Helvetica Now" panose="020B0604020202020204" charset="0"/>
                        </a:rPr>
                        <a:t>Animals</a:t>
                      </a:r>
                      <a:endParaRPr lang="en-GB" sz="2400" dirty="0">
                        <a:latin typeface="Helvetica Now" panose="020B060402020202020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A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932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392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0349" y="403412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382862" y="9817333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413286" y="789967"/>
            <a:ext cx="2491852" cy="2809803"/>
          </a:xfrm>
          <a:custGeom>
            <a:avLst/>
            <a:gdLst/>
            <a:ahLst/>
            <a:cxnLst/>
            <a:rect l="l" t="t" r="r" b="b"/>
            <a:pathLst>
              <a:path w="2491852" h="2809803">
                <a:moveTo>
                  <a:pt x="0" y="0"/>
                </a:moveTo>
                <a:lnTo>
                  <a:pt x="2491852" y="0"/>
                </a:lnTo>
                <a:lnTo>
                  <a:pt x="2491852" y="2809803"/>
                </a:lnTo>
                <a:lnTo>
                  <a:pt x="0" y="2809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-1257" y="473688"/>
            <a:ext cx="18288000" cy="3086100"/>
            <a:chOff x="0" y="0"/>
            <a:chExt cx="481659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1062">
                <a:alpha val="2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6593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196227" y="1628157"/>
            <a:ext cx="6757773" cy="1019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dirty="0">
                <a:solidFill>
                  <a:srgbClr val="000000"/>
                </a:solidFill>
                <a:latin typeface="CS Gordon Rounded"/>
                <a:ea typeface="CS Gordon Rounded"/>
                <a:cs typeface="CS Gordon Rounded"/>
                <a:sym typeface="CS Gordon Rounded"/>
              </a:rPr>
              <a:t>TIMETABLE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0C4F1E8A-C281-E96C-1F71-0CBD10245129}"/>
              </a:ext>
            </a:extLst>
          </p:cNvPr>
          <p:cNvSpPr txBox="1"/>
          <p:nvPr/>
        </p:nvSpPr>
        <p:spPr>
          <a:xfrm>
            <a:off x="11845040" y="3567709"/>
            <a:ext cx="6757773" cy="3043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2800" u="sng" dirty="0">
                <a:solidFill>
                  <a:srgbClr val="000000"/>
                </a:solidFill>
                <a:latin typeface="CS Gordon Rounded"/>
                <a:ea typeface="CS Gordon Rounded"/>
                <a:cs typeface="CS Gordon Rounded"/>
                <a:sym typeface="CS Gordon Rounded"/>
              </a:rPr>
              <a:t>PE days: </a:t>
            </a:r>
            <a:endParaRPr lang="en-US" sz="2800" u="sng" dirty="0">
              <a:solidFill>
                <a:srgbClr val="000000"/>
              </a:solidFill>
              <a:latin typeface="CS Gordon Rounded"/>
              <a:ea typeface="CS Gordon Rounded"/>
              <a:cs typeface="CS Gordon Rounded"/>
            </a:endParaRPr>
          </a:p>
          <a:p>
            <a:pPr algn="ctr">
              <a:lnSpc>
                <a:spcPts val="8399"/>
              </a:lnSpc>
            </a:pPr>
            <a:r>
              <a:rPr lang="en-US" sz="2800" dirty="0">
                <a:solidFill>
                  <a:srgbClr val="000000"/>
                </a:solidFill>
                <a:latin typeface="CS Gordon Rounded"/>
                <a:ea typeface="CS Gordon Rounded"/>
                <a:cs typeface="CS Gordon Rounded"/>
                <a:sym typeface="CS Gordon Rounded"/>
              </a:rPr>
              <a:t>Monday – Outdoor</a:t>
            </a:r>
            <a:endParaRPr lang="en-US" sz="2800" dirty="0">
              <a:solidFill>
                <a:srgbClr val="000000"/>
              </a:solidFill>
              <a:latin typeface="CS Gordon Rounded"/>
              <a:ea typeface="CS Gordon Rounded"/>
              <a:cs typeface="CS Gordon Rounded"/>
            </a:endParaRPr>
          </a:p>
          <a:p>
            <a:pPr algn="ctr">
              <a:lnSpc>
                <a:spcPts val="8399"/>
              </a:lnSpc>
            </a:pPr>
            <a:r>
              <a:rPr lang="en-US" sz="2800" dirty="0">
                <a:solidFill>
                  <a:srgbClr val="000000"/>
                </a:solidFill>
                <a:latin typeface="CS Gordon Rounded"/>
                <a:ea typeface="CS Gordon Rounded"/>
                <a:cs typeface="CS Gordon Rounded"/>
                <a:sym typeface="CS Gordon Rounded"/>
              </a:rPr>
              <a:t>Friday - Indoor</a:t>
            </a:r>
            <a:endParaRPr lang="en-US" sz="2400" dirty="0">
              <a:solidFill>
                <a:srgbClr val="000000"/>
              </a:solidFill>
              <a:latin typeface="CS Gordon Rounded"/>
              <a:ea typeface="CS Gordon Rounded"/>
              <a:cs typeface="CS Gordon Rounded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F2B5C5-4C04-5525-2661-CA35FF8D4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77" y="3878159"/>
            <a:ext cx="12166517" cy="50690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0349" y="403412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382862" y="9817333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413286" y="789967"/>
            <a:ext cx="2491852" cy="2809803"/>
          </a:xfrm>
          <a:custGeom>
            <a:avLst/>
            <a:gdLst/>
            <a:ahLst/>
            <a:cxnLst/>
            <a:rect l="l" t="t" r="r" b="b"/>
            <a:pathLst>
              <a:path w="2491852" h="2809803">
                <a:moveTo>
                  <a:pt x="0" y="0"/>
                </a:moveTo>
                <a:lnTo>
                  <a:pt x="2491852" y="0"/>
                </a:lnTo>
                <a:lnTo>
                  <a:pt x="2491852" y="2809803"/>
                </a:lnTo>
                <a:lnTo>
                  <a:pt x="0" y="2809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-1257" y="651818"/>
            <a:ext cx="18288000" cy="3086100"/>
            <a:chOff x="0" y="0"/>
            <a:chExt cx="481659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1062">
                <a:alpha val="2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6593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52600" y="1542461"/>
            <a:ext cx="11468114" cy="982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dirty="0">
                <a:solidFill>
                  <a:srgbClr val="000000"/>
                </a:solidFill>
                <a:latin typeface="CS Gordon Rounded"/>
                <a:ea typeface="CS Gordon Rounded"/>
                <a:cs typeface="CS Gordon Rounded"/>
                <a:sym typeface="CS Gordon Rounded"/>
              </a:rPr>
              <a:t>Our School Values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E3CFF2-3303-4333-A15A-7B6F970070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3" b="414"/>
          <a:stretch/>
        </p:blipFill>
        <p:spPr>
          <a:xfrm>
            <a:off x="1447800" y="2685294"/>
            <a:ext cx="11925300" cy="69498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E6FC6BB-B920-4D0A-B508-A6CAA580CE1A}"/>
              </a:ext>
            </a:extLst>
          </p:cNvPr>
          <p:cNvSpPr txBox="1"/>
          <p:nvPr/>
        </p:nvSpPr>
        <p:spPr>
          <a:xfrm>
            <a:off x="13868400" y="3975410"/>
            <a:ext cx="419996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Helvetica Now" panose="020B0604020202020204" charset="0"/>
              </a:rPr>
              <a:t>Every child is expected to demonstrate and understand our school values.</a:t>
            </a:r>
          </a:p>
          <a:p>
            <a:r>
              <a:rPr lang="en-US" sz="3200" dirty="0">
                <a:latin typeface="Helvetica Now" panose="020B0604020202020204" charset="0"/>
              </a:rPr>
              <a:t>They are displayed in every classroom and around the school, and underpin everything we do. </a:t>
            </a:r>
            <a:endParaRPr lang="en-GB" sz="3200" dirty="0">
              <a:latin typeface="Helvetica Now" panose="020B06040202020202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0349" y="403412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382862" y="9817333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413286" y="789967"/>
            <a:ext cx="2491852" cy="2809803"/>
          </a:xfrm>
          <a:custGeom>
            <a:avLst/>
            <a:gdLst/>
            <a:ahLst/>
            <a:cxnLst/>
            <a:rect l="l" t="t" r="r" b="b"/>
            <a:pathLst>
              <a:path w="2491852" h="2809803">
                <a:moveTo>
                  <a:pt x="0" y="0"/>
                </a:moveTo>
                <a:lnTo>
                  <a:pt x="2491852" y="0"/>
                </a:lnTo>
                <a:lnTo>
                  <a:pt x="2491852" y="2809803"/>
                </a:lnTo>
                <a:lnTo>
                  <a:pt x="0" y="2809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-1257" y="651818"/>
            <a:ext cx="18288000" cy="3086100"/>
            <a:chOff x="0" y="0"/>
            <a:chExt cx="481659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1062">
                <a:alpha val="2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6593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600201" y="1628157"/>
            <a:ext cx="10465538" cy="982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dirty="0">
                <a:solidFill>
                  <a:srgbClr val="000000"/>
                </a:solidFill>
                <a:latin typeface="CS Gordon Rounded"/>
                <a:ea typeface="CS Gordon Rounded"/>
                <a:cs typeface="CS Gordon Rounded"/>
                <a:sym typeface="CS Gordon Rounded"/>
              </a:rPr>
              <a:t>Golden Promises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0136" y="4314574"/>
            <a:ext cx="17090240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60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Our schools have 3 simple </a:t>
            </a:r>
            <a:r>
              <a:rPr lang="en-US" sz="6000" dirty="0">
                <a:solidFill>
                  <a:srgbClr val="000000"/>
                </a:solidFill>
                <a:highlight>
                  <a:srgbClr val="FFFF00"/>
                </a:highlight>
                <a:latin typeface="Helvetica Now"/>
                <a:ea typeface="Helvetica Now"/>
                <a:cs typeface="Helvetica Now"/>
                <a:sym typeface="Helvetica Now"/>
              </a:rPr>
              <a:t>Golden Promises</a:t>
            </a:r>
            <a:r>
              <a:rPr lang="en-US" sz="60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that everyone will follow. </a:t>
            </a:r>
          </a:p>
          <a:p>
            <a:endParaRPr lang="en-US" sz="6000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I promise to ‘</a:t>
            </a:r>
            <a:r>
              <a:rPr lang="en-US" sz="6000" dirty="0">
                <a:solidFill>
                  <a:srgbClr val="000000"/>
                </a:solidFill>
                <a:highlight>
                  <a:srgbClr val="FFFF00"/>
                </a:highlight>
                <a:latin typeface="Helvetica Now"/>
                <a:ea typeface="Helvetica Now"/>
                <a:cs typeface="Helvetica Now"/>
                <a:sym typeface="Helvetica Now"/>
              </a:rPr>
              <a:t>Be safe</a:t>
            </a:r>
            <a:r>
              <a:rPr lang="en-US" sz="60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I promise to ‘</a:t>
            </a:r>
            <a:r>
              <a:rPr lang="en-US" sz="6000" dirty="0">
                <a:solidFill>
                  <a:srgbClr val="000000"/>
                </a:solidFill>
                <a:highlight>
                  <a:srgbClr val="FFFF00"/>
                </a:highlight>
                <a:latin typeface="Helvetica Now"/>
                <a:ea typeface="Helvetica Now"/>
                <a:cs typeface="Helvetica Now"/>
                <a:sym typeface="Helvetica Now"/>
              </a:rPr>
              <a:t>Be ready</a:t>
            </a:r>
            <a:r>
              <a:rPr lang="en-US" sz="60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I promise to ‘</a:t>
            </a:r>
            <a:r>
              <a:rPr lang="en-US" sz="6000" dirty="0">
                <a:solidFill>
                  <a:srgbClr val="000000"/>
                </a:solidFill>
                <a:highlight>
                  <a:srgbClr val="FFFF00"/>
                </a:highlight>
                <a:latin typeface="Helvetica Now"/>
                <a:ea typeface="Helvetica Now"/>
                <a:cs typeface="Helvetica Now"/>
                <a:sym typeface="Helvetica Now"/>
              </a:rPr>
              <a:t>Be kind and respectful</a:t>
            </a:r>
            <a:r>
              <a:rPr lang="en-US" sz="60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14004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0349" y="403412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382862" y="9817333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413286" y="789967"/>
            <a:ext cx="2491852" cy="2809803"/>
          </a:xfrm>
          <a:custGeom>
            <a:avLst/>
            <a:gdLst/>
            <a:ahLst/>
            <a:cxnLst/>
            <a:rect l="l" t="t" r="r" b="b"/>
            <a:pathLst>
              <a:path w="2491852" h="2809803">
                <a:moveTo>
                  <a:pt x="0" y="0"/>
                </a:moveTo>
                <a:lnTo>
                  <a:pt x="2491852" y="0"/>
                </a:lnTo>
                <a:lnTo>
                  <a:pt x="2491852" y="2809803"/>
                </a:lnTo>
                <a:lnTo>
                  <a:pt x="0" y="2809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-1257" y="651818"/>
            <a:ext cx="18288000" cy="3086100"/>
            <a:chOff x="0" y="0"/>
            <a:chExt cx="481659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1062">
                <a:alpha val="2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6593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600201" y="1628157"/>
            <a:ext cx="10465538" cy="982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dirty="0">
                <a:solidFill>
                  <a:srgbClr val="000000"/>
                </a:solidFill>
                <a:latin typeface="CS Gordon Rounded"/>
                <a:ea typeface="CS Gordon Rounded"/>
                <a:cs typeface="CS Gordon Rounded"/>
                <a:sym typeface="CS Gordon Rounded"/>
              </a:rPr>
              <a:t>Golden Promises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70CF70-AA91-42AD-96D3-C31BD3E687B4}"/>
              </a:ext>
            </a:extLst>
          </p:cNvPr>
          <p:cNvSpPr/>
          <p:nvPr/>
        </p:nvSpPr>
        <p:spPr>
          <a:xfrm>
            <a:off x="9025217" y="49588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CE56AC-1765-494B-916A-F33781CF78F0}"/>
              </a:ext>
            </a:extLst>
          </p:cNvPr>
          <p:cNvSpPr/>
          <p:nvPr/>
        </p:nvSpPr>
        <p:spPr>
          <a:xfrm>
            <a:off x="9022813" y="49588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798B31-CE55-41DB-833C-FFC9AC3221EF}"/>
              </a:ext>
            </a:extLst>
          </p:cNvPr>
          <p:cNvSpPr txBox="1"/>
          <p:nvPr/>
        </p:nvSpPr>
        <p:spPr>
          <a:xfrm>
            <a:off x="6629400" y="4634023"/>
            <a:ext cx="562714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800" dirty="0">
                <a:latin typeface="Helvetica Now" panose="020B0604020202020204" charset="0"/>
              </a:rPr>
              <a:t>You will enter the classroom quietly.</a:t>
            </a:r>
          </a:p>
          <a:p>
            <a:pPr fontAlgn="base"/>
            <a:r>
              <a:rPr lang="en-US" sz="2800" dirty="0">
                <a:latin typeface="Helvetica Now" panose="020B0604020202020204" charset="0"/>
              </a:rPr>
              <a:t>You will have all of your learning tools ready.​</a:t>
            </a:r>
          </a:p>
          <a:p>
            <a:pPr fontAlgn="base"/>
            <a:r>
              <a:rPr lang="en-US" sz="2800" dirty="0">
                <a:latin typeface="Helvetica Now" panose="020B0604020202020204" charset="0"/>
              </a:rPr>
              <a:t>You’ll be sat at a tidy desk. ​</a:t>
            </a:r>
          </a:p>
          <a:p>
            <a:pPr fontAlgn="base"/>
            <a:r>
              <a:rPr lang="en-US" sz="2800" dirty="0">
                <a:latin typeface="Helvetica Now" panose="020B0604020202020204" charset="0"/>
              </a:rPr>
              <a:t>You will be listening and following instructions.​</a:t>
            </a:r>
          </a:p>
          <a:p>
            <a:pPr fontAlgn="base"/>
            <a:r>
              <a:rPr lang="en-US" sz="2800" dirty="0">
                <a:latin typeface="Helvetica Now" panose="020B0604020202020204" charset="0"/>
              </a:rPr>
              <a:t>You will have everything you need, have eaten properly, slept well and been to the toilet.​</a:t>
            </a:r>
          </a:p>
          <a:p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1127D7-10D6-4755-8ADB-457898D900AB}"/>
              </a:ext>
            </a:extLst>
          </p:cNvPr>
          <p:cNvSpPr/>
          <p:nvPr/>
        </p:nvSpPr>
        <p:spPr>
          <a:xfrm>
            <a:off x="762000" y="4676807"/>
            <a:ext cx="5410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dirty="0">
                <a:solidFill>
                  <a:srgbClr val="000000"/>
                </a:solidFill>
                <a:latin typeface="Helvetica Now" panose="020B0604020202020204" charset="0"/>
              </a:rPr>
              <a:t>You will keep your hands and feet to yourself.​</a:t>
            </a:r>
          </a:p>
          <a:p>
            <a:pPr fontAlgn="base"/>
            <a:r>
              <a:rPr lang="en-US" sz="2800" dirty="0">
                <a:solidFill>
                  <a:srgbClr val="000000"/>
                </a:solidFill>
                <a:latin typeface="Helvetica Now" panose="020B0604020202020204" charset="0"/>
              </a:rPr>
              <a:t>You will always be somewhere that is supervised by an adult.​</a:t>
            </a:r>
          </a:p>
          <a:p>
            <a:pPr fontAlgn="base"/>
            <a:r>
              <a:rPr lang="en-US" sz="2800" dirty="0">
                <a:solidFill>
                  <a:srgbClr val="000000"/>
                </a:solidFill>
                <a:latin typeface="Helvetica Now" panose="020B0604020202020204" charset="0"/>
              </a:rPr>
              <a:t>You will use school equipment properly and safely.​</a:t>
            </a:r>
          </a:p>
          <a:p>
            <a:pPr fontAlgn="base"/>
            <a:r>
              <a:rPr lang="en-US" sz="2800" dirty="0">
                <a:solidFill>
                  <a:srgbClr val="000000"/>
                </a:solidFill>
                <a:latin typeface="Helvetica Now" panose="020B0604020202020204" charset="0"/>
              </a:rPr>
              <a:t>You will only go on the parts of the premises in which you are allowed.​</a:t>
            </a:r>
          </a:p>
          <a:p>
            <a:pPr fontAlgn="base"/>
            <a:r>
              <a:rPr lang="en-US" sz="2800" i="0" dirty="0">
                <a:solidFill>
                  <a:srgbClr val="000000"/>
                </a:solidFill>
                <a:effectLst/>
                <a:latin typeface="Helvetica Now" panose="020B0604020202020204" charset="0"/>
              </a:rPr>
              <a:t>You will walk sensibly around the school.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475760-C2AD-4561-967A-736CEAE6D49B}"/>
              </a:ext>
            </a:extLst>
          </p:cNvPr>
          <p:cNvSpPr/>
          <p:nvPr/>
        </p:nvSpPr>
        <p:spPr>
          <a:xfrm>
            <a:off x="12496800" y="4634023"/>
            <a:ext cx="56271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dirty="0">
                <a:solidFill>
                  <a:srgbClr val="000000"/>
                </a:solidFill>
                <a:latin typeface="Helvetica Now" panose="020B0604020202020204" charset="0"/>
              </a:rPr>
              <a:t>You will wait your turn to speak.​</a:t>
            </a:r>
          </a:p>
          <a:p>
            <a:pPr fontAlgn="base"/>
            <a:r>
              <a:rPr lang="en-US" sz="2800" dirty="0">
                <a:solidFill>
                  <a:srgbClr val="000000"/>
                </a:solidFill>
                <a:latin typeface="Helvetica Now" panose="020B0604020202020204" charset="0"/>
              </a:rPr>
              <a:t>You will listen to the person that is speaking, giving them eye contact.​</a:t>
            </a:r>
          </a:p>
          <a:p>
            <a:pPr fontAlgn="base"/>
            <a:r>
              <a:rPr lang="en-US" sz="2800" dirty="0">
                <a:solidFill>
                  <a:srgbClr val="000000"/>
                </a:solidFill>
                <a:latin typeface="Helvetica Now" panose="020B0604020202020204" charset="0"/>
              </a:rPr>
              <a:t>You will say nothing if you cannot say anything kind.​</a:t>
            </a:r>
          </a:p>
          <a:p>
            <a:pPr fontAlgn="base"/>
            <a:r>
              <a:rPr lang="en-US" sz="2800" dirty="0">
                <a:solidFill>
                  <a:srgbClr val="000000"/>
                </a:solidFill>
                <a:latin typeface="Helvetica Now" panose="020B0604020202020204" charset="0"/>
              </a:rPr>
              <a:t>You will not touch things that are not yours.​</a:t>
            </a:r>
          </a:p>
          <a:p>
            <a:pPr fontAlgn="base"/>
            <a:r>
              <a:rPr lang="en-US" sz="2800" i="0" dirty="0">
                <a:solidFill>
                  <a:srgbClr val="000000"/>
                </a:solidFill>
                <a:effectLst/>
                <a:latin typeface="Helvetica Now" panose="020B0604020202020204" charset="0"/>
              </a:rPr>
              <a:t>You will be polite and show good manners.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4EA10-9881-4130-BE38-A6476A67867C}"/>
              </a:ext>
            </a:extLst>
          </p:cNvPr>
          <p:cNvSpPr txBox="1"/>
          <p:nvPr/>
        </p:nvSpPr>
        <p:spPr>
          <a:xfrm>
            <a:off x="762000" y="4061412"/>
            <a:ext cx="15408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highlight>
                  <a:srgbClr val="FFFF00"/>
                </a:highlight>
                <a:latin typeface="Helvetica Now" panose="020B0604020202020204" charset="0"/>
              </a:rPr>
              <a:t>Be safe</a:t>
            </a:r>
            <a:endParaRPr lang="en-GB" sz="2800" b="1" dirty="0">
              <a:highlight>
                <a:srgbClr val="FFFF00"/>
              </a:highlight>
              <a:latin typeface="Helvetica Now" panose="020B060402020202020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77F9C-5E6C-4C67-880F-658E74DA92E1}"/>
              </a:ext>
            </a:extLst>
          </p:cNvPr>
          <p:cNvSpPr txBox="1"/>
          <p:nvPr/>
        </p:nvSpPr>
        <p:spPr>
          <a:xfrm>
            <a:off x="6629400" y="4040092"/>
            <a:ext cx="17828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highlight>
                  <a:srgbClr val="FFFF00"/>
                </a:highlight>
                <a:latin typeface="Helvetica Now" panose="020B0604020202020204" charset="0"/>
              </a:rPr>
              <a:t>Be ready</a:t>
            </a:r>
            <a:endParaRPr lang="en-GB" sz="2800" b="1" dirty="0">
              <a:highlight>
                <a:srgbClr val="FFFF00"/>
              </a:highlight>
              <a:latin typeface="Helvetica Now" panose="020B060402020202020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435F50-8C6B-47C6-886E-82CEC3E240CE}"/>
              </a:ext>
            </a:extLst>
          </p:cNvPr>
          <p:cNvSpPr txBox="1"/>
          <p:nvPr/>
        </p:nvSpPr>
        <p:spPr>
          <a:xfrm>
            <a:off x="12466320" y="3999469"/>
            <a:ext cx="42194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highlight>
                  <a:srgbClr val="FFFF00"/>
                </a:highlight>
                <a:latin typeface="Helvetica Now" panose="020B0604020202020204" charset="0"/>
              </a:rPr>
              <a:t>Be kind and respectful</a:t>
            </a:r>
            <a:endParaRPr lang="en-GB" sz="2800" b="1" dirty="0">
              <a:highlight>
                <a:srgbClr val="FFFF00"/>
              </a:highlight>
              <a:latin typeface="Helvetica Now" panose="020B060402020202020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E9C90B-A852-47B5-A9B9-6DC74C727D44}"/>
              </a:ext>
            </a:extLst>
          </p:cNvPr>
          <p:cNvSpPr txBox="1"/>
          <p:nvPr/>
        </p:nvSpPr>
        <p:spPr>
          <a:xfrm>
            <a:off x="7599776" y="9281037"/>
            <a:ext cx="106609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Just some ways in which we can uphold our </a:t>
            </a:r>
            <a:r>
              <a:rPr lang="en-US" sz="3200" b="1" dirty="0">
                <a:highlight>
                  <a:srgbClr val="FFFF00"/>
                </a:highlight>
              </a:rPr>
              <a:t>Golden Promises</a:t>
            </a:r>
            <a:r>
              <a:rPr lang="en-US" sz="3200" b="1" dirty="0"/>
              <a:t>.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46421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0349" y="403412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382862" y="9817333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413286" y="789967"/>
            <a:ext cx="2491852" cy="2809803"/>
          </a:xfrm>
          <a:custGeom>
            <a:avLst/>
            <a:gdLst/>
            <a:ahLst/>
            <a:cxnLst/>
            <a:rect l="l" t="t" r="r" b="b"/>
            <a:pathLst>
              <a:path w="2491852" h="2809803">
                <a:moveTo>
                  <a:pt x="0" y="0"/>
                </a:moveTo>
                <a:lnTo>
                  <a:pt x="2491852" y="0"/>
                </a:lnTo>
                <a:lnTo>
                  <a:pt x="2491852" y="2809803"/>
                </a:lnTo>
                <a:lnTo>
                  <a:pt x="0" y="2809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-1257" y="651818"/>
            <a:ext cx="18288000" cy="3086100"/>
            <a:chOff x="0" y="0"/>
            <a:chExt cx="481659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1062">
                <a:alpha val="2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6593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FB40F593-BF4B-5888-BABD-90A01FD1D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870" y="1348631"/>
            <a:ext cx="14422298" cy="80326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0349" y="403412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382862" y="9817333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413286" y="789967"/>
            <a:ext cx="2491852" cy="2809803"/>
          </a:xfrm>
          <a:custGeom>
            <a:avLst/>
            <a:gdLst/>
            <a:ahLst/>
            <a:cxnLst/>
            <a:rect l="l" t="t" r="r" b="b"/>
            <a:pathLst>
              <a:path w="2491852" h="2809803">
                <a:moveTo>
                  <a:pt x="0" y="0"/>
                </a:moveTo>
                <a:lnTo>
                  <a:pt x="2491852" y="0"/>
                </a:lnTo>
                <a:lnTo>
                  <a:pt x="2491852" y="2809803"/>
                </a:lnTo>
                <a:lnTo>
                  <a:pt x="0" y="2809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-1257" y="651818"/>
            <a:ext cx="18288000" cy="3086100"/>
            <a:chOff x="0" y="0"/>
            <a:chExt cx="481659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1062">
                <a:alpha val="2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6593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224775" y="1628157"/>
            <a:ext cx="5840963" cy="1019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000000"/>
                </a:solidFill>
                <a:latin typeface="CS Gordon Rounded"/>
                <a:ea typeface="CS Gordon Rounded"/>
                <a:cs typeface="CS Gordon Rounded"/>
                <a:sym typeface="CS Gordon Rounded"/>
              </a:rPr>
              <a:t>BEHAVIOUR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0349" y="3638305"/>
            <a:ext cx="17090240" cy="6278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400" b="1" u="sng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Rewards and Sanctions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Headteacher’s award – Gold Award and Star of the Week</a:t>
            </a:r>
            <a:endParaRPr lang="en-US" sz="3400" dirty="0">
              <a:solidFill>
                <a:srgbClr val="000000"/>
              </a:solidFill>
              <a:latin typeface="Helvetica Now"/>
              <a:ea typeface="Helvetica Now"/>
              <a:cs typeface="Helvetica Now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</a:rPr>
              <a:t>Presentation Aware</a:t>
            </a:r>
            <a:endParaRPr lang="en-US" sz="3400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Class rewards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Dojo Points:</a:t>
            </a:r>
            <a:endParaRPr lang="en-US" sz="3400" dirty="0">
              <a:solidFill>
                <a:srgbClr val="000000"/>
              </a:solidFill>
              <a:latin typeface="Helvetica Now"/>
              <a:ea typeface="Helvetica Now"/>
              <a:cs typeface="Helvetica Now"/>
            </a:endParaRPr>
          </a:p>
          <a:p>
            <a:pPr marL="914400" lvl="1" indent="-457200">
              <a:buFont typeface="Calibri"/>
              <a:buChar char="-"/>
            </a:pPr>
            <a:r>
              <a:rPr lang="en-US" sz="34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Individual rewards when reaching particular milestones</a:t>
            </a:r>
            <a:endParaRPr lang="en-US" sz="3400" dirty="0">
              <a:solidFill>
                <a:srgbClr val="000000"/>
              </a:solidFill>
              <a:latin typeface="Helvetica Now"/>
              <a:ea typeface="Helvetica Now"/>
              <a:cs typeface="Helvetica Now"/>
            </a:endParaRPr>
          </a:p>
          <a:p>
            <a:pPr marL="914400" lvl="1" indent="-457200">
              <a:buFont typeface="Calibri" panose="020B0604020202020204" pitchFamily="34" charset="0"/>
              <a:buChar char="-"/>
            </a:pPr>
            <a:r>
              <a:rPr lang="en-US" sz="34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House rewards for the most points each month</a:t>
            </a:r>
            <a:endParaRPr lang="en-US" sz="3400" dirty="0">
              <a:solidFill>
                <a:srgbClr val="000000"/>
              </a:solidFill>
              <a:latin typeface="Helvetica Now"/>
              <a:ea typeface="Helvetica Now"/>
              <a:cs typeface="Helvetica Now"/>
            </a:endParaRPr>
          </a:p>
          <a:p>
            <a:endParaRPr lang="en-US" sz="3400" dirty="0">
              <a:solidFill>
                <a:srgbClr val="000000"/>
              </a:solidFill>
              <a:latin typeface="Helvetica Now"/>
              <a:ea typeface="Helvetica Now"/>
              <a:cs typeface="Helvetica Now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Support available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Respect slips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Restorative conversations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More serious consequences when necessary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C85BD3-CF46-4296-BC31-4B5CAD156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7638" y="4166629"/>
            <a:ext cx="2857500" cy="16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6683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0349" y="403412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382862" y="9817333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413286" y="789967"/>
            <a:ext cx="2491852" cy="2809803"/>
          </a:xfrm>
          <a:custGeom>
            <a:avLst/>
            <a:gdLst/>
            <a:ahLst/>
            <a:cxnLst/>
            <a:rect l="l" t="t" r="r" b="b"/>
            <a:pathLst>
              <a:path w="2491852" h="2809803">
                <a:moveTo>
                  <a:pt x="0" y="0"/>
                </a:moveTo>
                <a:lnTo>
                  <a:pt x="2491852" y="0"/>
                </a:lnTo>
                <a:lnTo>
                  <a:pt x="2491852" y="2809803"/>
                </a:lnTo>
                <a:lnTo>
                  <a:pt x="0" y="2809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-1257" y="651818"/>
            <a:ext cx="18288000" cy="3086100"/>
            <a:chOff x="0" y="0"/>
            <a:chExt cx="481659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1062">
                <a:alpha val="2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6593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232826" y="1628157"/>
            <a:ext cx="5824862" cy="1019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000000"/>
                </a:solidFill>
                <a:latin typeface="CS Gordon Rounded"/>
                <a:ea typeface="CS Gordon Rounded"/>
                <a:cs typeface="CS Gordon Rounded"/>
                <a:sym typeface="CS Gordon Rounded"/>
              </a:rPr>
              <a:t>KEY DATES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7623" y="4314573"/>
            <a:ext cx="17090240" cy="2026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Swimming – every day during week beginning ​</a:t>
            </a:r>
            <a:r>
              <a:rPr lang="en-US" sz="4000" dirty="0">
                <a:solidFill>
                  <a:srgbClr val="000000"/>
                </a:solidFill>
                <a:ea typeface="+mn-lt"/>
                <a:cs typeface="+mn-lt"/>
                <a:sym typeface="Helvetica Now"/>
              </a:rPr>
              <a:t>Monday 5th October 2026</a:t>
            </a:r>
            <a:endParaRPr lang="en-US" sz="4000" dirty="0">
              <a:solidFill>
                <a:srgbClr val="000000"/>
              </a:solidFill>
              <a:latin typeface="Helvetica Now"/>
              <a:ea typeface="Helvetica Now"/>
              <a:cs typeface="Helvetica Now"/>
            </a:endParaRPr>
          </a:p>
          <a:p>
            <a:pPr marL="457200" indent="-457200">
              <a:lnSpc>
                <a:spcPts val="3919"/>
              </a:lnSpc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Bikability</a:t>
            </a:r>
            <a:r>
              <a:rPr lang="en-US" sz="4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– Week beginning 16th November and week beginning 23rd November </a:t>
            </a:r>
          </a:p>
          <a:p>
            <a:pPr>
              <a:lnSpc>
                <a:spcPts val="3919"/>
              </a:lnSpc>
            </a:pPr>
            <a:endParaRPr lang="en-US" sz="4000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248CD8-0859-4B7D-B520-9D9DA1F436BB}"/>
              </a:ext>
            </a:extLst>
          </p:cNvPr>
          <p:cNvSpPr txBox="1"/>
          <p:nvPr/>
        </p:nvSpPr>
        <p:spPr>
          <a:xfrm>
            <a:off x="10591800" y="9050407"/>
            <a:ext cx="756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Helvetica Now" panose="020B0604020202020204" charset="0"/>
              </a:rPr>
              <a:t>Keep an eye on the school newsletter!</a:t>
            </a:r>
            <a:endParaRPr lang="en-GB" sz="3200" dirty="0">
              <a:latin typeface="Helvetica Now" panose="020B060402020202020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0349" y="403412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382862" y="9817333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413286" y="789967"/>
            <a:ext cx="2491852" cy="2809803"/>
          </a:xfrm>
          <a:custGeom>
            <a:avLst/>
            <a:gdLst/>
            <a:ahLst/>
            <a:cxnLst/>
            <a:rect l="l" t="t" r="r" b="b"/>
            <a:pathLst>
              <a:path w="2491852" h="2809803">
                <a:moveTo>
                  <a:pt x="0" y="0"/>
                </a:moveTo>
                <a:lnTo>
                  <a:pt x="2491852" y="0"/>
                </a:lnTo>
                <a:lnTo>
                  <a:pt x="2491852" y="2809803"/>
                </a:lnTo>
                <a:lnTo>
                  <a:pt x="0" y="2809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-1257" y="651818"/>
            <a:ext cx="18288000" cy="3086100"/>
            <a:chOff x="0" y="0"/>
            <a:chExt cx="481659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1062">
                <a:alpha val="2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6593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131825" y="1628157"/>
            <a:ext cx="6026862" cy="1019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000000"/>
                </a:solidFill>
                <a:latin typeface="CS Gordon Rounded"/>
                <a:ea typeface="CS Gordon Rounded"/>
                <a:cs typeface="CS Gordon Rounded"/>
                <a:sym typeface="CS Gordon Rounded"/>
              </a:rPr>
              <a:t>HOMEWORK</a:t>
            </a:r>
          </a:p>
        </p:txBody>
      </p:sp>
      <p:pic>
        <p:nvPicPr>
          <p:cNvPr id="1026" name="Picture 2" descr="Times Tables Rock Stars – Times Tables ...">
            <a:extLst>
              <a:ext uri="{FF2B5EF4-FFF2-40B4-BE49-F238E27FC236}">
                <a16:creationId xmlns:a16="http://schemas.microsoft.com/office/drawing/2014/main" id="{3ED9257C-32BC-476B-95D6-1ABCD8EF5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15" y="4624390"/>
            <a:ext cx="3552678" cy="197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E6ACFE-BDB0-4DEA-A4B9-D18C9ECA7C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694" r="-1" b="5746"/>
          <a:stretch/>
        </p:blipFill>
        <p:spPr>
          <a:xfrm>
            <a:off x="4991251" y="4338108"/>
            <a:ext cx="2106946" cy="18308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337F61-3ECF-4F84-BCAD-96274CBF1B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5049" y="3740643"/>
            <a:ext cx="3810000" cy="54810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F1D721-ADD6-41F5-BEFF-00934932F889}"/>
              </a:ext>
            </a:extLst>
          </p:cNvPr>
          <p:cNvSpPr txBox="1"/>
          <p:nvPr/>
        </p:nvSpPr>
        <p:spPr>
          <a:xfrm>
            <a:off x="7901986" y="4965497"/>
            <a:ext cx="2673751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dirty="0">
                <a:latin typeface="Helvetica Now"/>
              </a:rPr>
              <a:t>Spellings are set on a Wednesday to be tested the following Wednesday.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31E95D-7D4B-4E6F-A735-E65CE1584130}"/>
              </a:ext>
            </a:extLst>
          </p:cNvPr>
          <p:cNvSpPr txBox="1"/>
          <p:nvPr/>
        </p:nvSpPr>
        <p:spPr>
          <a:xfrm>
            <a:off x="14476104" y="3730041"/>
            <a:ext cx="3808138" cy="52503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dirty="0">
                <a:latin typeface="Helvetica Now"/>
              </a:rPr>
              <a:t>Homework – Year 6 homework is a little different.</a:t>
            </a:r>
            <a:endParaRPr lang="en-US" dirty="0"/>
          </a:p>
          <a:p>
            <a:endParaRPr lang="en-US"/>
          </a:p>
          <a:p>
            <a:r>
              <a:rPr lang="en-US" sz="3200" dirty="0">
                <a:latin typeface="Helvetica Now"/>
              </a:rPr>
              <a:t>It is set Friday to Friday. We are using CGP books to support them for SATs and preparing for Secondary School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888C79-8A77-4D85-AD26-D86167E79659}"/>
              </a:ext>
            </a:extLst>
          </p:cNvPr>
          <p:cNvSpPr txBox="1"/>
          <p:nvPr/>
        </p:nvSpPr>
        <p:spPr>
          <a:xfrm>
            <a:off x="4063050" y="6344158"/>
            <a:ext cx="399372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Helvetica Now" panose="020B0604020202020204" charset="0"/>
              </a:rPr>
              <a:t>Reading frequently -  Reading diary filled in 5 times a week (by child or adult) and signed by a parent at least one a week. </a:t>
            </a:r>
            <a:endParaRPr lang="en-GB" sz="3200" dirty="0">
              <a:latin typeface="Helvetica Now" panose="020B060402020202020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97CFA5-421D-425D-B1DD-903CC60C553E}"/>
              </a:ext>
            </a:extLst>
          </p:cNvPr>
          <p:cNvSpPr txBox="1"/>
          <p:nvPr/>
        </p:nvSpPr>
        <p:spPr>
          <a:xfrm>
            <a:off x="712112" y="6916877"/>
            <a:ext cx="2514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Helvetica Now" panose="020B0604020202020204" charset="0"/>
              </a:rPr>
              <a:t>Regular </a:t>
            </a:r>
            <a:r>
              <a:rPr lang="en-US" sz="3200" dirty="0" err="1">
                <a:latin typeface="Helvetica Now" panose="020B0604020202020204" charset="0"/>
              </a:rPr>
              <a:t>timestable</a:t>
            </a:r>
            <a:r>
              <a:rPr lang="en-US" sz="3200" dirty="0">
                <a:latin typeface="Helvetica Now" panose="020B0604020202020204" charset="0"/>
              </a:rPr>
              <a:t> practice – every day.</a:t>
            </a:r>
            <a:endParaRPr lang="en-GB" sz="3200" dirty="0">
              <a:latin typeface="Helvetica Now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0349" y="403412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382862" y="9817333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413286" y="789967"/>
            <a:ext cx="2491852" cy="2809803"/>
          </a:xfrm>
          <a:custGeom>
            <a:avLst/>
            <a:gdLst/>
            <a:ahLst/>
            <a:cxnLst/>
            <a:rect l="l" t="t" r="r" b="b"/>
            <a:pathLst>
              <a:path w="2491852" h="2809803">
                <a:moveTo>
                  <a:pt x="0" y="0"/>
                </a:moveTo>
                <a:lnTo>
                  <a:pt x="2491852" y="0"/>
                </a:lnTo>
                <a:lnTo>
                  <a:pt x="2491852" y="2809803"/>
                </a:lnTo>
                <a:lnTo>
                  <a:pt x="0" y="2809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-1257" y="651818"/>
            <a:ext cx="18288000" cy="3086100"/>
            <a:chOff x="0" y="0"/>
            <a:chExt cx="481659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1062">
                <a:alpha val="2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6593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756248" y="1628157"/>
            <a:ext cx="8778018" cy="1019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000000"/>
                </a:solidFill>
                <a:latin typeface="CS Gordon Rounded"/>
                <a:ea typeface="CS Gordon Rounded"/>
                <a:cs typeface="CS Gordon Rounded"/>
                <a:sym typeface="CS Gordon Rounded"/>
              </a:rPr>
              <a:t>COMMUNICATION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6208" y="4036650"/>
            <a:ext cx="17090240" cy="548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We are proud of our open communication at The Walsh Schools. You can contact us in many ways:</a:t>
            </a:r>
          </a:p>
          <a:p>
            <a:pPr algn="l">
              <a:lnSpc>
                <a:spcPts val="3919"/>
              </a:lnSpc>
            </a:pPr>
            <a:endParaRPr lang="en-US" sz="2799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  <a:p>
            <a:pPr marL="457200" indent="-457200" algn="l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2799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Quick messages at drop off/pick up (please make an appointment if you need a longer chat)</a:t>
            </a:r>
          </a:p>
          <a:p>
            <a:pPr marL="457200" indent="-457200" algn="l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2799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Email via the school office</a:t>
            </a:r>
          </a:p>
          <a:p>
            <a:pPr marL="457200" indent="-457200" algn="l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2799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Non-urgent quick messages via Class Dojo (may not always be picked up straightaway)</a:t>
            </a:r>
          </a:p>
          <a:p>
            <a:pPr marL="457200" indent="-457200" algn="l">
              <a:lnSpc>
                <a:spcPts val="3919"/>
              </a:lnSpc>
              <a:buFont typeface="Arial" panose="020B0604020202020204" pitchFamily="34" charset="0"/>
              <a:buChar char="•"/>
            </a:pPr>
            <a:endParaRPr lang="en-US" sz="2799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  <a:p>
            <a:pPr marL="457200" indent="-457200" algn="l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2799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Other support available via the school office:	</a:t>
            </a:r>
          </a:p>
          <a:p>
            <a:pPr marL="914400" lvl="1" indent="-457200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2750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Mrs</a:t>
            </a:r>
            <a:r>
              <a:rPr lang="en-US" sz="275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Johnson (ELSA and pastoral support)</a:t>
            </a:r>
            <a:endParaRPr lang="en-US" sz="2750" dirty="0">
              <a:solidFill>
                <a:srgbClr val="000000"/>
              </a:solidFill>
              <a:latin typeface="Helvetica Now"/>
              <a:ea typeface="Helvetica Now"/>
              <a:cs typeface="Helvetica Now"/>
            </a:endParaRPr>
          </a:p>
          <a:p>
            <a:pPr marL="914400" lvl="1" indent="-457200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2799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Mrs</a:t>
            </a:r>
            <a:r>
              <a:rPr lang="en-US" sz="2799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Devonshire (SENDCO)</a:t>
            </a:r>
          </a:p>
          <a:p>
            <a:pPr marL="914400" lvl="1" indent="-457200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2799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Mr</a:t>
            </a:r>
            <a:r>
              <a:rPr lang="en-US" sz="2799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Bailey (Headteacher) </a:t>
            </a:r>
          </a:p>
          <a:p>
            <a:pPr marL="914400" lvl="1" indent="-457200">
              <a:lnSpc>
                <a:spcPts val="3919"/>
              </a:lnSpc>
              <a:buFont typeface="Arial" panose="020B0604020202020204" pitchFamily="34" charset="0"/>
              <a:buChar char="•"/>
            </a:pPr>
            <a:r>
              <a:rPr lang="en-US" sz="2799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Miss </a:t>
            </a:r>
            <a:r>
              <a:rPr lang="en-US" sz="2799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Huntbach</a:t>
            </a:r>
            <a:r>
              <a:rPr lang="en-US" sz="2799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(Assistant Headteacher)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0349" y="403412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382862" y="9817333"/>
            <a:ext cx="17524789" cy="66255"/>
          </a:xfrm>
          <a:prstGeom prst="rect">
            <a:avLst/>
          </a:prstGeom>
          <a:solidFill>
            <a:srgbClr val="172243"/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413286" y="789967"/>
            <a:ext cx="2491852" cy="2809803"/>
          </a:xfrm>
          <a:custGeom>
            <a:avLst/>
            <a:gdLst/>
            <a:ahLst/>
            <a:cxnLst/>
            <a:rect l="l" t="t" r="r" b="b"/>
            <a:pathLst>
              <a:path w="2491852" h="2809803">
                <a:moveTo>
                  <a:pt x="0" y="0"/>
                </a:moveTo>
                <a:lnTo>
                  <a:pt x="2491852" y="0"/>
                </a:lnTo>
                <a:lnTo>
                  <a:pt x="2491852" y="2809803"/>
                </a:lnTo>
                <a:lnTo>
                  <a:pt x="0" y="2809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-1257" y="651818"/>
            <a:ext cx="18288000" cy="3086100"/>
            <a:chOff x="0" y="0"/>
            <a:chExt cx="481659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1062">
                <a:alpha val="2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6593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756248" y="1628157"/>
            <a:ext cx="8778018" cy="1169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9600" dirty="0">
                <a:solidFill>
                  <a:srgbClr val="000000"/>
                </a:solidFill>
                <a:latin typeface="Helvetica Now"/>
                <a:ea typeface="CS Gordon Rounded"/>
                <a:cs typeface="CS Gordon Rounded"/>
                <a:sym typeface="CS Gordon Rounded"/>
              </a:rPr>
              <a:t>Café W</a:t>
            </a:r>
            <a:endParaRPr lang="en-US" sz="8800" dirty="0">
              <a:latin typeface="Helvetica Now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16208" y="4036650"/>
            <a:ext cx="17090240" cy="2981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endParaRPr lang="en-US" sz="2800" dirty="0">
              <a:latin typeface="Helvetica Now"/>
            </a:endParaRPr>
          </a:p>
          <a:p>
            <a:r>
              <a:rPr lang="en-US" sz="2800" dirty="0">
                <a:latin typeface="Helvetica Now"/>
              </a:rPr>
              <a:t>Café W is continuing this year with </a:t>
            </a:r>
            <a:r>
              <a:rPr lang="en-US" sz="2800" dirty="0" err="1">
                <a:latin typeface="Helvetica Now"/>
              </a:rPr>
              <a:t>Mrs</a:t>
            </a:r>
            <a:r>
              <a:rPr lang="en-US" sz="2800" dirty="0">
                <a:latin typeface="Helvetica Now"/>
              </a:rPr>
              <a:t> Johnson running a tea and coffee drop-in session each Wednesday morning at 8:50-10am.</a:t>
            </a:r>
            <a:endParaRPr lang="en-US" dirty="0"/>
          </a:p>
          <a:p>
            <a:br>
              <a:rPr lang="en-US" dirty="0">
                <a:latin typeface="Helvetica Now"/>
              </a:rPr>
            </a:br>
            <a:endParaRPr lang="en-US" sz="2800" dirty="0">
              <a:latin typeface="Helvetica Now"/>
            </a:endParaRPr>
          </a:p>
          <a:p>
            <a:pPr>
              <a:lnSpc>
                <a:spcPts val="3919"/>
              </a:lnSpc>
            </a:pPr>
            <a:r>
              <a:rPr lang="en-US" sz="2800" dirty="0">
                <a:latin typeface="Helvetica Now"/>
              </a:rPr>
              <a:t>  </a:t>
            </a:r>
          </a:p>
          <a:p>
            <a:pPr>
              <a:lnSpc>
                <a:spcPts val="3919"/>
              </a:lnSpc>
            </a:pPr>
            <a:r>
              <a:rPr lang="en-US" sz="2800" dirty="0">
                <a:latin typeface="Helvetica Now"/>
              </a:rPr>
              <a:t>Tea and coffee will be free, all are welcome.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C91584-F649-49EA-A970-4CDE976B9D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44400" y="7406386"/>
            <a:ext cx="4964976" cy="230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60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045827-83fb-4f0b-a77d-c4ba0a82c12f">
      <Terms xmlns="http://schemas.microsoft.com/office/infopath/2007/PartnerControls"/>
    </lcf76f155ced4ddcb4097134ff3c332f>
    <TaxCatchAll xmlns="3ab353ff-6017-4085-b602-e97be894e16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1FE23956F5454E9BEB903FBEE6A11B" ma:contentTypeVersion="18" ma:contentTypeDescription="Create a new document." ma:contentTypeScope="" ma:versionID="d9fa7624959c0d0ea9c99a0e9b29e81f">
  <xsd:schema xmlns:xsd="http://www.w3.org/2001/XMLSchema" xmlns:xs="http://www.w3.org/2001/XMLSchema" xmlns:p="http://schemas.microsoft.com/office/2006/metadata/properties" xmlns:ns2="ec045827-83fb-4f0b-a77d-c4ba0a82c12f" xmlns:ns3="3ab353ff-6017-4085-b602-e97be894e167" targetNamespace="http://schemas.microsoft.com/office/2006/metadata/properties" ma:root="true" ma:fieldsID="db0fc56bb68dacfb58c6a6688fbf03a0" ns2:_="" ns3:_="">
    <xsd:import namespace="ec045827-83fb-4f0b-a77d-c4ba0a82c12f"/>
    <xsd:import namespace="3ab353ff-6017-4085-b602-e97be894e1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045827-83fb-4f0b-a77d-c4ba0a82c1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2136611-1b8a-4c00-ab4b-a784e21364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b353ff-6017-4085-b602-e97be894e16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a9921853-016a-42fc-b036-dbfa225beb98}" ma:internalName="TaxCatchAll" ma:showField="CatchAllData" ma:web="3ab353ff-6017-4085-b602-e97be894e1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CFEBC4-C771-4332-817B-3B6FD71C8A50}">
  <ds:schemaRefs>
    <ds:schemaRef ds:uri="http://schemas.microsoft.com/office/2006/metadata/properties"/>
    <ds:schemaRef ds:uri="http://schemas.microsoft.com/office/infopath/2007/PartnerControls"/>
    <ds:schemaRef ds:uri="5a804b43-bb7f-486c-8bf0-86d2feb82c09"/>
    <ds:schemaRef ds:uri="3aab4e89-3afc-4ff2-86a8-78f4bcac9c36"/>
  </ds:schemaRefs>
</ds:datastoreItem>
</file>

<file path=customXml/itemProps2.xml><?xml version="1.0" encoding="utf-8"?>
<ds:datastoreItem xmlns:ds="http://schemas.openxmlformats.org/officeDocument/2006/customXml" ds:itemID="{F2D1BD72-0E9F-4CA8-A532-1D213EC3C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3350CD-1F08-433B-A3D6-F72402FAE539}"/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587</Words>
  <Application>Microsoft Office PowerPoint</Application>
  <PresentationFormat>Custom</PresentationFormat>
  <Paragraphs>100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‘Flourishing together, with God as our firm foundation’.</dc:title>
  <dc:creator>MGoddard</dc:creator>
  <cp:lastModifiedBy>MGoddard</cp:lastModifiedBy>
  <cp:revision>107</cp:revision>
  <dcterms:created xsi:type="dcterms:W3CDTF">2006-08-16T00:00:00Z</dcterms:created>
  <dcterms:modified xsi:type="dcterms:W3CDTF">2026-09-07T09:44:35Z</dcterms:modified>
  <dc:identifier>DAGL3Wrrk8Y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0x0101004D1FE23956F5454E9BEB903FBEE6A11B</vt:lpwstr>
  </property>
</Properties>
</file>