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30"/>
  </p:notesMasterIdLst>
  <p:sldIdLst>
    <p:sldId id="256" r:id="rId5"/>
    <p:sldId id="257" r:id="rId6"/>
    <p:sldId id="258" r:id="rId7"/>
    <p:sldId id="259" r:id="rId8"/>
    <p:sldId id="263" r:id="rId9"/>
    <p:sldId id="279" r:id="rId10"/>
    <p:sldId id="276" r:id="rId11"/>
    <p:sldId id="275" r:id="rId12"/>
    <p:sldId id="281" r:id="rId13"/>
    <p:sldId id="274" r:id="rId14"/>
    <p:sldId id="277" r:id="rId15"/>
    <p:sldId id="261" r:id="rId16"/>
    <p:sldId id="278" r:id="rId17"/>
    <p:sldId id="282" r:id="rId18"/>
    <p:sldId id="272" r:id="rId19"/>
    <p:sldId id="284" r:id="rId20"/>
    <p:sldId id="283" r:id="rId21"/>
    <p:sldId id="271" r:id="rId22"/>
    <p:sldId id="265" r:id="rId23"/>
    <p:sldId id="268" r:id="rId24"/>
    <p:sldId id="267" r:id="rId25"/>
    <p:sldId id="280" r:id="rId26"/>
    <p:sldId id="269" r:id="rId27"/>
    <p:sldId id="270" r:id="rId28"/>
    <p:sldId id="273" r:id="rId29"/>
  </p:sldIdLst>
  <p:sldSz cx="18288000" cy="10287000"/>
  <p:notesSz cx="6858000" cy="9144000"/>
  <p:embeddedFontLst>
    <p:embeddedFont>
      <p:font typeface="Antic" panose="020B0604020202020204" charset="0"/>
      <p:regular r:id="rId31"/>
    </p:embeddedFont>
    <p:embeddedFont>
      <p:font typeface="Antic Bold" panose="020B0604020202020204" charset="0"/>
      <p:regular r:id="rId32"/>
    </p:embeddedFont>
    <p:embeddedFont>
      <p:font typeface="Avenir Next LT Pro" panose="020B0504020202020204" pitchFamily="34" charset="0"/>
      <p:regular r:id="rId33"/>
      <p:bold r:id="rId34"/>
      <p:italic r:id="rId35"/>
      <p:boldItalic r:id="rId36"/>
    </p:embeddedFont>
    <p:embeddedFont>
      <p:font typeface="Canva Sans" panose="020B0604020202020204" charset="0"/>
      <p:regular r:id="rId37"/>
    </p:embeddedFont>
    <p:embeddedFont>
      <p:font typeface="Canva Sans Bold" panose="020B0604020202020204" charset="0"/>
      <p:regular r:id="rId38"/>
    </p:embeddedFont>
    <p:embeddedFont>
      <p:font typeface="One Little Font" panose="020B0604020202020204" charset="0"/>
      <p:regular r:id="rId39"/>
    </p:embeddedFont>
    <p:embeddedFont>
      <p:font typeface="OpenDyslexic" pitchFamily="50" charset="0"/>
      <p:regular r:id="rId40"/>
      <p:bold r:id="rId41"/>
      <p:boldItalic r:id="rId42"/>
    </p:embeddedFont>
    <p:embeddedFont>
      <p:font typeface="OpenDyslexicAlta" panose="020B0604020202020204" charset="0"/>
      <p:regular r:id="rId43"/>
      <p:bold r:id="rId44"/>
      <p:italic r:id="rId45"/>
      <p:boldItalic r:id="rId46"/>
    </p:embeddedFont>
    <p:embeddedFont>
      <p:font typeface="Scripter" panose="020B0604020202020204" charset="0"/>
      <p:regular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4AF97A-2AF9-81B0-1D60-B926095A9159}" v="12" dt="2026-06-18T16:31:29.47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5" d="100"/>
          <a:sy n="55" d="100"/>
        </p:scale>
        <p:origin x="519" y="57"/>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9.fntdata"/><Relationship Id="rId21" Type="http://schemas.openxmlformats.org/officeDocument/2006/relationships/slide" Target="slides/slide17.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6.fntdata"/><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fntdata"/><Relationship Id="rId44" Type="http://schemas.openxmlformats.org/officeDocument/2006/relationships/font" Target="fonts/font14.fntdata"/><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0" Type="http://schemas.openxmlformats.org/officeDocument/2006/relationships/slide" Target="slides/slide16.xml"/><Relationship Id="rId41" Type="http://schemas.openxmlformats.org/officeDocument/2006/relationships/font" Target="fonts/font11.fntdata"/><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78F2E0-399B-40E7-B73E-A1833ED90292}" type="datetimeFigureOut">
              <a:rPr lang="en-GB" smtClean="0"/>
              <a:t>19/06/2026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CA27F6-06CD-4B7E-9D41-DC9126007283}" type="slidenum">
              <a:rPr lang="en-GB" smtClean="0"/>
              <a:t>‹#›</a:t>
            </a:fld>
            <a:endParaRPr lang="en-GB"/>
          </a:p>
        </p:txBody>
      </p:sp>
    </p:spTree>
    <p:extLst>
      <p:ext uri="{BB962C8B-B14F-4D97-AF65-F5344CB8AC3E}">
        <p14:creationId xmlns:p14="http://schemas.microsoft.com/office/powerpoint/2010/main" val="40395955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ACA27F6-06CD-4B7E-9D41-DC9126007283}" type="slidenum">
              <a:rPr lang="en-GB" smtClean="0"/>
              <a:t>21</a:t>
            </a:fld>
            <a:endParaRPr lang="en-GB"/>
          </a:p>
        </p:txBody>
      </p:sp>
    </p:spTree>
    <p:extLst>
      <p:ext uri="{BB962C8B-B14F-4D97-AF65-F5344CB8AC3E}">
        <p14:creationId xmlns:p14="http://schemas.microsoft.com/office/powerpoint/2010/main" val="3786315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6/19/2026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svg"/><Relationship Id="rId10" Type="http://schemas.openxmlformats.org/officeDocument/2006/relationships/image" Target="../media/image9.jpeg"/><Relationship Id="rId4" Type="http://schemas.openxmlformats.org/officeDocument/2006/relationships/image" Target="../media/image3.sv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17.tmp"/><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svg"/><Relationship Id="rId4" Type="http://schemas.openxmlformats.org/officeDocument/2006/relationships/image" Target="../media/image5.sv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svg"/><Relationship Id="rId7"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svg"/><Relationship Id="rId4" Type="http://schemas.openxmlformats.org/officeDocument/2006/relationships/image" Target="../media/image5.svg"/><Relationship Id="rId9"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svg"/><Relationship Id="rId4" Type="http://schemas.openxmlformats.org/officeDocument/2006/relationships/image" Target="../media/image7.svg"/></Relationships>
</file>

<file path=ppt/slides/_rels/slide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svg"/><Relationship Id="rId4" Type="http://schemas.openxmlformats.org/officeDocument/2006/relationships/image" Target="../media/image5.svg"/></Relationships>
</file>

<file path=ppt/slides/_rels/slide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svg"/><Relationship Id="rId4" Type="http://schemas.openxmlformats.org/officeDocument/2006/relationships/image" Target="../media/image5.sv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4.svg"/><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38.png"/><Relationship Id="rId2" Type="http://schemas.openxmlformats.org/officeDocument/2006/relationships/image" Target="../media/image1.jpeg"/><Relationship Id="rId16"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27.jpeg"/><Relationship Id="rId11" Type="http://schemas.openxmlformats.org/officeDocument/2006/relationships/image" Target="../media/image32.png"/><Relationship Id="rId5" Type="http://schemas.openxmlformats.org/officeDocument/2006/relationships/image" Target="../media/image26.jpeg"/><Relationship Id="rId15" Type="http://schemas.openxmlformats.org/officeDocument/2006/relationships/image" Target="../media/image36.jpe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4.svg"/><Relationship Id="rId7" Type="http://schemas.openxmlformats.org/officeDocument/2006/relationships/image" Target="../media/image7.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svg"/><Relationship Id="rId4" Type="http://schemas.openxmlformats.org/officeDocument/2006/relationships/image" Target="../media/image4.svg"/></Relationships>
</file>

<file path=ppt/slides/_rels/slide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4.svg"/><Relationship Id="rId7" Type="http://schemas.openxmlformats.org/officeDocument/2006/relationships/image" Target="../media/image11.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6.svg"/><Relationship Id="rId4" Type="http://schemas.openxmlformats.org/officeDocument/2006/relationships/image" Target="../media/image5.svg"/><Relationship Id="rId9" Type="http://schemas.openxmlformats.org/officeDocument/2006/relationships/image" Target="../media/image7.svg"/></Relationships>
</file>

<file path=ppt/slides/_rels/slide20.xml.rels><?xml version="1.0" encoding="UTF-8" standalone="yes"?>
<Relationships xmlns="http://schemas.openxmlformats.org/package/2006/relationships"><Relationship Id="rId3" Type="http://schemas.openxmlformats.org/officeDocument/2006/relationships/image" Target="../media/image24.svg"/><Relationship Id="rId7" Type="http://schemas.openxmlformats.org/officeDocument/2006/relationships/image" Target="../media/image4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jpe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svg"/><Relationship Id="rId7"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svg"/><Relationship Id="rId4" Type="http://schemas.openxmlformats.org/officeDocument/2006/relationships/image" Target="../media/image5.svg"/></Relationships>
</file>

<file path=ppt/slides/_rels/slide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6.svg"/><Relationship Id="rId4" Type="http://schemas.openxmlformats.org/officeDocument/2006/relationships/image" Target="../media/image5.svg"/></Relationships>
</file>

<file path=ppt/slides/_rels/slide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16.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svg"/><Relationship Id="rId4" Type="http://schemas.openxmlformats.org/officeDocument/2006/relationships/image" Target="../media/image5.svg"/></Relationships>
</file>

<file path=ppt/slides/_rels/slide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svg"/><Relationship Id="rId4" Type="http://schemas.openxmlformats.org/officeDocument/2006/relationships/image" Target="../media/image5.svg"/></Relationships>
</file>

<file path=ppt/slides/_rels/slide8.xml.rels><?xml version="1.0" encoding="UTF-8" standalone="yes"?>
<Relationships xmlns="http://schemas.openxmlformats.org/package/2006/relationships"><Relationship Id="rId8" Type="http://schemas.openxmlformats.org/officeDocument/2006/relationships/hyperlink" Target="https://walshcejuniorschool.sharepoint.com/sites/WalshJuniorsAdminSharePoint/Shared%20Documents/Adshare/School%20Office/Academic%20Year%202023-2024/Y3%20Admissions/2024%20Sept/www.walshschools.uk" TargetMode="External"/><Relationship Id="rId3" Type="http://schemas.openxmlformats.org/officeDocument/2006/relationships/image" Target="../media/image4.svg"/><Relationship Id="rId7" Type="http://schemas.openxmlformats.org/officeDocument/2006/relationships/hyperlink" Target="http://www.walsh-junior.surrey.sch.uk/" TargetMode="Externa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svg"/><Relationship Id="rId4" Type="http://schemas.openxmlformats.org/officeDocument/2006/relationships/image" Target="../media/image5.svg"/><Relationship Id="rId9" Type="http://schemas.openxmlformats.org/officeDocument/2006/relationships/hyperlink" Target="http://www.facebook.com/walshjuniorschool"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svg"/><Relationship Id="rId4" Type="http://schemas.openxmlformats.org/officeDocument/2006/relationships/image" Target="../media/image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GB" dirty="0"/>
          </a:p>
        </p:txBody>
      </p:sp>
      <p:sp>
        <p:nvSpPr>
          <p:cNvPr id="3" name="Freeform 3"/>
          <p:cNvSpPr/>
          <p:nvPr/>
        </p:nvSpPr>
        <p:spPr>
          <a:xfrm rot="-2104014">
            <a:off x="1119125" y="1172488"/>
            <a:ext cx="4862142" cy="4296366"/>
          </a:xfrm>
          <a:custGeom>
            <a:avLst/>
            <a:gdLst/>
            <a:ahLst/>
            <a:cxnLst/>
            <a:rect l="l" t="t" r="r" b="b"/>
            <a:pathLst>
              <a:path w="4862142" h="4296366">
                <a:moveTo>
                  <a:pt x="0" y="0"/>
                </a:moveTo>
                <a:lnTo>
                  <a:pt x="4862142" y="0"/>
                </a:lnTo>
                <a:lnTo>
                  <a:pt x="4862142" y="4296365"/>
                </a:lnTo>
                <a:lnTo>
                  <a:pt x="0" y="429636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dirty="0"/>
          </a:p>
        </p:txBody>
      </p:sp>
      <p:grpSp>
        <p:nvGrpSpPr>
          <p:cNvPr id="4" name="Group 4"/>
          <p:cNvGrpSpPr/>
          <p:nvPr/>
        </p:nvGrpSpPr>
        <p:grpSpPr>
          <a:xfrm>
            <a:off x="2373749" y="1278176"/>
            <a:ext cx="13540501" cy="7730649"/>
            <a:chOff x="0" y="0"/>
            <a:chExt cx="18054002" cy="10307532"/>
          </a:xfrm>
        </p:grpSpPr>
        <p:grpSp>
          <p:nvGrpSpPr>
            <p:cNvPr id="5" name="Group 5"/>
            <p:cNvGrpSpPr/>
            <p:nvPr/>
          </p:nvGrpSpPr>
          <p:grpSpPr>
            <a:xfrm rot="-208414">
              <a:off x="259418" y="516605"/>
              <a:ext cx="17328616" cy="9088764"/>
              <a:chOff x="0" y="0"/>
              <a:chExt cx="3077638" cy="1614204"/>
            </a:xfrm>
          </p:grpSpPr>
          <p:sp>
            <p:nvSpPr>
              <p:cNvPr id="6" name="Freeform 6"/>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cap="sq">
                <a:solidFill>
                  <a:srgbClr val="3D4984"/>
                </a:solidFill>
                <a:prstDash val="solid"/>
                <a:miter/>
              </a:ln>
            </p:spPr>
            <p:txBody>
              <a:bodyPr/>
              <a:lstStyle/>
              <a:p>
                <a:endParaRPr lang="en-GB" dirty="0"/>
              </a:p>
            </p:txBody>
          </p:sp>
          <p:sp>
            <p:nvSpPr>
              <p:cNvPr id="7" name="TextBox 7"/>
              <p:cNvSpPr txBox="1"/>
              <p:nvPr/>
            </p:nvSpPr>
            <p:spPr>
              <a:xfrm>
                <a:off x="0" y="-28575"/>
                <a:ext cx="3077638" cy="1642779"/>
              </a:xfrm>
              <a:prstGeom prst="rect">
                <a:avLst/>
              </a:prstGeom>
            </p:spPr>
            <p:txBody>
              <a:bodyPr lIns="50800" tIns="50800" rIns="50800" bIns="50800" rtlCol="0" anchor="ctr"/>
              <a:lstStyle/>
              <a:p>
                <a:pPr algn="ctr">
                  <a:lnSpc>
                    <a:spcPts val="2659"/>
                  </a:lnSpc>
                </a:pPr>
                <a:endParaRPr dirty="0"/>
              </a:p>
            </p:txBody>
          </p:sp>
        </p:grpSp>
        <p:grpSp>
          <p:nvGrpSpPr>
            <p:cNvPr id="8" name="Group 8"/>
            <p:cNvGrpSpPr/>
            <p:nvPr/>
          </p:nvGrpSpPr>
          <p:grpSpPr>
            <a:xfrm rot="191834">
              <a:off x="485416" y="742603"/>
              <a:ext cx="17328616" cy="9088764"/>
              <a:chOff x="0" y="0"/>
              <a:chExt cx="3077638" cy="1614204"/>
            </a:xfrm>
          </p:grpSpPr>
          <p:sp>
            <p:nvSpPr>
              <p:cNvPr id="9" name="Freeform 9"/>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cap="sq">
                <a:solidFill>
                  <a:srgbClr val="3D4984"/>
                </a:solidFill>
                <a:prstDash val="solid"/>
                <a:miter/>
              </a:ln>
            </p:spPr>
            <p:txBody>
              <a:bodyPr/>
              <a:lstStyle/>
              <a:p>
                <a:endParaRPr lang="en-GB" dirty="0"/>
              </a:p>
            </p:txBody>
          </p:sp>
          <p:sp>
            <p:nvSpPr>
              <p:cNvPr id="10" name="TextBox 10"/>
              <p:cNvSpPr txBox="1"/>
              <p:nvPr/>
            </p:nvSpPr>
            <p:spPr>
              <a:xfrm>
                <a:off x="0" y="-28575"/>
                <a:ext cx="3077638" cy="1642779"/>
              </a:xfrm>
              <a:prstGeom prst="rect">
                <a:avLst/>
              </a:prstGeom>
            </p:spPr>
            <p:txBody>
              <a:bodyPr lIns="50800" tIns="50800" rIns="50800" bIns="50800" rtlCol="0" anchor="ctr"/>
              <a:lstStyle/>
              <a:p>
                <a:pPr algn="ctr">
                  <a:lnSpc>
                    <a:spcPts val="2659"/>
                  </a:lnSpc>
                </a:pPr>
                <a:endParaRPr dirty="0"/>
              </a:p>
            </p:txBody>
          </p:sp>
        </p:grpSp>
        <p:grpSp>
          <p:nvGrpSpPr>
            <p:cNvPr id="11" name="Group 11"/>
            <p:cNvGrpSpPr/>
            <p:nvPr/>
          </p:nvGrpSpPr>
          <p:grpSpPr>
            <a:xfrm rot="-66823">
              <a:off x="485416" y="742603"/>
              <a:ext cx="17328616" cy="9088764"/>
              <a:chOff x="0" y="0"/>
              <a:chExt cx="3077638" cy="1614204"/>
            </a:xfrm>
          </p:grpSpPr>
          <p:sp>
            <p:nvSpPr>
              <p:cNvPr id="12" name="Freeform 12"/>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cap="sq">
                <a:solidFill>
                  <a:srgbClr val="3D4984"/>
                </a:solidFill>
                <a:prstDash val="solid"/>
                <a:miter/>
              </a:ln>
            </p:spPr>
            <p:txBody>
              <a:bodyPr/>
              <a:lstStyle/>
              <a:p>
                <a:endParaRPr lang="en-GB" dirty="0"/>
              </a:p>
            </p:txBody>
          </p:sp>
          <p:sp>
            <p:nvSpPr>
              <p:cNvPr id="13" name="TextBox 13"/>
              <p:cNvSpPr txBox="1"/>
              <p:nvPr/>
            </p:nvSpPr>
            <p:spPr>
              <a:xfrm>
                <a:off x="0" y="-28575"/>
                <a:ext cx="3077638" cy="1642779"/>
              </a:xfrm>
              <a:prstGeom prst="rect">
                <a:avLst/>
              </a:prstGeom>
            </p:spPr>
            <p:txBody>
              <a:bodyPr lIns="50800" tIns="50800" rIns="50800" bIns="50800" rtlCol="0" anchor="ctr"/>
              <a:lstStyle/>
              <a:p>
                <a:pPr algn="ctr">
                  <a:lnSpc>
                    <a:spcPts val="2659"/>
                  </a:lnSpc>
                </a:pPr>
                <a:endParaRPr dirty="0"/>
              </a:p>
            </p:txBody>
          </p:sp>
        </p:grpSp>
        <p:grpSp>
          <p:nvGrpSpPr>
            <p:cNvPr id="14" name="Group 14"/>
            <p:cNvGrpSpPr/>
            <p:nvPr/>
          </p:nvGrpSpPr>
          <p:grpSpPr>
            <a:xfrm>
              <a:off x="485416" y="742603"/>
              <a:ext cx="17328616" cy="9088764"/>
              <a:chOff x="0" y="0"/>
              <a:chExt cx="3077638" cy="1614204"/>
            </a:xfrm>
          </p:grpSpPr>
          <p:sp>
            <p:nvSpPr>
              <p:cNvPr id="15" name="Freeform 15"/>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cap="sq">
                <a:solidFill>
                  <a:srgbClr val="3D4984"/>
                </a:solidFill>
                <a:prstDash val="solid"/>
                <a:miter/>
              </a:ln>
            </p:spPr>
            <p:txBody>
              <a:bodyPr/>
              <a:lstStyle/>
              <a:p>
                <a:endParaRPr lang="en-GB" dirty="0"/>
              </a:p>
            </p:txBody>
          </p:sp>
          <p:sp>
            <p:nvSpPr>
              <p:cNvPr id="16" name="TextBox 16"/>
              <p:cNvSpPr txBox="1"/>
              <p:nvPr/>
            </p:nvSpPr>
            <p:spPr>
              <a:xfrm>
                <a:off x="0" y="-28575"/>
                <a:ext cx="3077638" cy="1642779"/>
              </a:xfrm>
              <a:prstGeom prst="rect">
                <a:avLst/>
              </a:prstGeom>
            </p:spPr>
            <p:txBody>
              <a:bodyPr lIns="50800" tIns="50800" rIns="50800" bIns="50800" rtlCol="0" anchor="ctr"/>
              <a:lstStyle/>
              <a:p>
                <a:pPr algn="ctr">
                  <a:lnSpc>
                    <a:spcPts val="2659"/>
                  </a:lnSpc>
                </a:pPr>
                <a:endParaRPr dirty="0"/>
              </a:p>
            </p:txBody>
          </p:sp>
        </p:grpSp>
      </p:grpSp>
      <p:sp>
        <p:nvSpPr>
          <p:cNvPr id="17" name="Freeform 17"/>
          <p:cNvSpPr/>
          <p:nvPr/>
        </p:nvSpPr>
        <p:spPr>
          <a:xfrm rot="9259338" flipH="1">
            <a:off x="13682113" y="6245619"/>
            <a:ext cx="3477159" cy="4586181"/>
          </a:xfrm>
          <a:custGeom>
            <a:avLst/>
            <a:gdLst/>
            <a:ahLst/>
            <a:cxnLst/>
            <a:rect l="l" t="t" r="r" b="b"/>
            <a:pathLst>
              <a:path w="3477159" h="4586181">
                <a:moveTo>
                  <a:pt x="3477159" y="0"/>
                </a:moveTo>
                <a:lnTo>
                  <a:pt x="0" y="0"/>
                </a:lnTo>
                <a:lnTo>
                  <a:pt x="0" y="4586181"/>
                </a:lnTo>
                <a:lnTo>
                  <a:pt x="3477159" y="4586181"/>
                </a:lnTo>
                <a:lnTo>
                  <a:pt x="3477159"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GB" dirty="0"/>
          </a:p>
        </p:txBody>
      </p:sp>
      <p:grpSp>
        <p:nvGrpSpPr>
          <p:cNvPr id="18" name="Group 18"/>
          <p:cNvGrpSpPr/>
          <p:nvPr/>
        </p:nvGrpSpPr>
        <p:grpSpPr>
          <a:xfrm>
            <a:off x="15169228" y="-301732"/>
            <a:ext cx="3533862" cy="3381444"/>
            <a:chOff x="0" y="0"/>
            <a:chExt cx="4711816" cy="4508593"/>
          </a:xfrm>
        </p:grpSpPr>
        <p:sp>
          <p:nvSpPr>
            <p:cNvPr id="19" name="Freeform 19"/>
            <p:cNvSpPr/>
            <p:nvPr/>
          </p:nvSpPr>
          <p:spPr>
            <a:xfrm rot="5002884">
              <a:off x="148194" y="62100"/>
              <a:ext cx="1890659" cy="1982343"/>
            </a:xfrm>
            <a:custGeom>
              <a:avLst/>
              <a:gdLst/>
              <a:ahLst/>
              <a:cxnLst/>
              <a:rect l="l" t="t" r="r" b="b"/>
              <a:pathLst>
                <a:path w="1890659" h="1982343">
                  <a:moveTo>
                    <a:pt x="0" y="0"/>
                  </a:moveTo>
                  <a:lnTo>
                    <a:pt x="1890660" y="0"/>
                  </a:lnTo>
                  <a:lnTo>
                    <a:pt x="1890660" y="1982343"/>
                  </a:lnTo>
                  <a:lnTo>
                    <a:pt x="0" y="1982343"/>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GB" dirty="0"/>
            </a:p>
          </p:txBody>
        </p:sp>
        <p:sp>
          <p:nvSpPr>
            <p:cNvPr id="20" name="Freeform 20"/>
            <p:cNvSpPr/>
            <p:nvPr/>
          </p:nvSpPr>
          <p:spPr>
            <a:xfrm rot="10739848">
              <a:off x="2803959" y="1115372"/>
              <a:ext cx="1890659" cy="1982343"/>
            </a:xfrm>
            <a:custGeom>
              <a:avLst/>
              <a:gdLst/>
              <a:ahLst/>
              <a:cxnLst/>
              <a:rect l="l" t="t" r="r" b="b"/>
              <a:pathLst>
                <a:path w="1890659" h="1982343">
                  <a:moveTo>
                    <a:pt x="0" y="0"/>
                  </a:moveTo>
                  <a:lnTo>
                    <a:pt x="1890660" y="0"/>
                  </a:lnTo>
                  <a:lnTo>
                    <a:pt x="1890660" y="1982342"/>
                  </a:lnTo>
                  <a:lnTo>
                    <a:pt x="0" y="1982342"/>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GB" dirty="0"/>
            </a:p>
          </p:txBody>
        </p:sp>
        <p:sp>
          <p:nvSpPr>
            <p:cNvPr id="21" name="Freeform 21"/>
            <p:cNvSpPr/>
            <p:nvPr/>
          </p:nvSpPr>
          <p:spPr>
            <a:xfrm rot="1377244">
              <a:off x="1241718" y="2236061"/>
              <a:ext cx="1890659" cy="1982343"/>
            </a:xfrm>
            <a:custGeom>
              <a:avLst/>
              <a:gdLst/>
              <a:ahLst/>
              <a:cxnLst/>
              <a:rect l="l" t="t" r="r" b="b"/>
              <a:pathLst>
                <a:path w="1890659" h="1982343">
                  <a:moveTo>
                    <a:pt x="0" y="0"/>
                  </a:moveTo>
                  <a:lnTo>
                    <a:pt x="1890659" y="0"/>
                  </a:lnTo>
                  <a:lnTo>
                    <a:pt x="1890659" y="1982343"/>
                  </a:lnTo>
                  <a:lnTo>
                    <a:pt x="0" y="1982343"/>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GB" dirty="0"/>
            </a:p>
          </p:txBody>
        </p:sp>
      </p:grpSp>
      <p:sp>
        <p:nvSpPr>
          <p:cNvPr id="22" name="Freeform 22"/>
          <p:cNvSpPr/>
          <p:nvPr/>
        </p:nvSpPr>
        <p:spPr>
          <a:xfrm rot="-5130068">
            <a:off x="-1522480" y="6898471"/>
            <a:ext cx="4504411" cy="4584642"/>
          </a:xfrm>
          <a:custGeom>
            <a:avLst/>
            <a:gdLst/>
            <a:ahLst/>
            <a:cxnLst/>
            <a:rect l="l" t="t" r="r" b="b"/>
            <a:pathLst>
              <a:path w="4504411" h="4584642">
                <a:moveTo>
                  <a:pt x="0" y="0"/>
                </a:moveTo>
                <a:lnTo>
                  <a:pt x="4504411" y="0"/>
                </a:lnTo>
                <a:lnTo>
                  <a:pt x="4504411" y="4584642"/>
                </a:lnTo>
                <a:lnTo>
                  <a:pt x="0" y="4584642"/>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GB" dirty="0"/>
          </a:p>
        </p:txBody>
      </p:sp>
      <p:sp>
        <p:nvSpPr>
          <p:cNvPr id="23" name="Freeform 23"/>
          <p:cNvSpPr/>
          <p:nvPr/>
        </p:nvSpPr>
        <p:spPr>
          <a:xfrm>
            <a:off x="7377902" y="4733665"/>
            <a:ext cx="2971676" cy="3483966"/>
          </a:xfrm>
          <a:custGeom>
            <a:avLst/>
            <a:gdLst/>
            <a:ahLst/>
            <a:cxnLst/>
            <a:rect l="l" t="t" r="r" b="b"/>
            <a:pathLst>
              <a:path w="2971676" h="3483966">
                <a:moveTo>
                  <a:pt x="0" y="0"/>
                </a:moveTo>
                <a:lnTo>
                  <a:pt x="2971676" y="0"/>
                </a:lnTo>
                <a:lnTo>
                  <a:pt x="2971676" y="3483967"/>
                </a:lnTo>
                <a:lnTo>
                  <a:pt x="0" y="3483967"/>
                </a:lnTo>
                <a:lnTo>
                  <a:pt x="0" y="0"/>
                </a:lnTo>
                <a:close/>
              </a:path>
            </a:pathLst>
          </a:custGeom>
          <a:blipFill>
            <a:blip r:embed="rId9"/>
            <a:stretch>
              <a:fillRect l="-93200" t="-72742" r="-234111" b="-32177"/>
            </a:stretch>
          </a:blipFill>
        </p:spPr>
        <p:txBody>
          <a:bodyPr/>
          <a:lstStyle/>
          <a:p>
            <a:endParaRPr lang="en-GB" dirty="0"/>
          </a:p>
        </p:txBody>
      </p:sp>
      <p:sp>
        <p:nvSpPr>
          <p:cNvPr id="24" name="TextBox 24"/>
          <p:cNvSpPr txBox="1"/>
          <p:nvPr/>
        </p:nvSpPr>
        <p:spPr>
          <a:xfrm>
            <a:off x="3191645" y="1660739"/>
            <a:ext cx="11904711" cy="2447422"/>
          </a:xfrm>
          <a:prstGeom prst="rect">
            <a:avLst/>
          </a:prstGeom>
        </p:spPr>
        <p:txBody>
          <a:bodyPr lIns="0" tIns="0" rIns="0" bIns="0" rtlCol="0" anchor="t">
            <a:spAutoFit/>
          </a:bodyPr>
          <a:lstStyle/>
          <a:p>
            <a:pPr algn="ctr">
              <a:lnSpc>
                <a:spcPts val="18927"/>
              </a:lnSpc>
            </a:pPr>
            <a:r>
              <a:rPr lang="en-US" sz="13519" dirty="0">
                <a:solidFill>
                  <a:srgbClr val="000000"/>
                </a:solidFill>
                <a:latin typeface="Scripter"/>
              </a:rPr>
              <a:t>New to year 3</a:t>
            </a:r>
          </a:p>
        </p:txBody>
      </p:sp>
      <p:sp>
        <p:nvSpPr>
          <p:cNvPr id="25" name="TextBox 25"/>
          <p:cNvSpPr txBox="1"/>
          <p:nvPr/>
        </p:nvSpPr>
        <p:spPr>
          <a:xfrm>
            <a:off x="3264518" y="3735072"/>
            <a:ext cx="11904711" cy="1038225"/>
          </a:xfrm>
          <a:prstGeom prst="rect">
            <a:avLst/>
          </a:prstGeom>
        </p:spPr>
        <p:txBody>
          <a:bodyPr lIns="0" tIns="0" rIns="0" bIns="0" rtlCol="0" anchor="t">
            <a:spAutoFit/>
          </a:bodyPr>
          <a:lstStyle/>
          <a:p>
            <a:pPr algn="ctr">
              <a:lnSpc>
                <a:spcPts val="8400"/>
              </a:lnSpc>
            </a:pPr>
            <a:r>
              <a:rPr lang="en-US" sz="6000" dirty="0">
                <a:solidFill>
                  <a:srgbClr val="000000"/>
                </a:solidFill>
                <a:latin typeface="Antic"/>
              </a:rPr>
              <a:t>2026-2027</a:t>
            </a:r>
          </a:p>
        </p:txBody>
      </p:sp>
      <p:pic>
        <p:nvPicPr>
          <p:cNvPr id="26" name="Picture 25" descr="Two children sitting on a couch reading books&#10;&#10;AI-generated content may be incorrect.">
            <a:extLst>
              <a:ext uri="{FF2B5EF4-FFF2-40B4-BE49-F238E27FC236}">
                <a16:creationId xmlns:a16="http://schemas.microsoft.com/office/drawing/2014/main" id="{FBA765BA-C9AA-8F58-0455-CD3CF355282C}"/>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312598" y="6129952"/>
            <a:ext cx="5778500" cy="385254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5C176D-4E58-FAFB-ECC4-BC8CB0828D8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9D7D0EF-8E3F-7398-E1D3-9985D52F9433}"/>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GB" dirty="0"/>
          </a:p>
        </p:txBody>
      </p:sp>
      <p:sp>
        <p:nvSpPr>
          <p:cNvPr id="3" name="Freeform 3">
            <a:extLst>
              <a:ext uri="{FF2B5EF4-FFF2-40B4-BE49-F238E27FC236}">
                <a16:creationId xmlns:a16="http://schemas.microsoft.com/office/drawing/2014/main" id="{A5375AD9-60FC-DB8B-6826-F03A62316F88}"/>
              </a:ext>
            </a:extLst>
          </p:cNvPr>
          <p:cNvSpPr/>
          <p:nvPr/>
        </p:nvSpPr>
        <p:spPr>
          <a:xfrm rot="5871076">
            <a:off x="-250277" y="8177639"/>
            <a:ext cx="985742" cy="1033543"/>
          </a:xfrm>
          <a:custGeom>
            <a:avLst/>
            <a:gdLst/>
            <a:ahLst/>
            <a:cxnLst/>
            <a:rect l="l" t="t" r="r" b="b"/>
            <a:pathLst>
              <a:path w="985742" h="1033543">
                <a:moveTo>
                  <a:pt x="0" y="0"/>
                </a:moveTo>
                <a:lnTo>
                  <a:pt x="985742" y="0"/>
                </a:lnTo>
                <a:lnTo>
                  <a:pt x="985742" y="1033543"/>
                </a:lnTo>
                <a:lnTo>
                  <a:pt x="0" y="1033543"/>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dirty="0"/>
          </a:p>
        </p:txBody>
      </p:sp>
      <p:sp>
        <p:nvSpPr>
          <p:cNvPr id="4" name="Freeform 4">
            <a:extLst>
              <a:ext uri="{FF2B5EF4-FFF2-40B4-BE49-F238E27FC236}">
                <a16:creationId xmlns:a16="http://schemas.microsoft.com/office/drawing/2014/main" id="{F990C68E-B7E7-C105-6E90-ED1F06FCBA73}"/>
              </a:ext>
            </a:extLst>
          </p:cNvPr>
          <p:cNvSpPr/>
          <p:nvPr/>
        </p:nvSpPr>
        <p:spPr>
          <a:xfrm rot="-9991959">
            <a:off x="953233" y="9055351"/>
            <a:ext cx="985742" cy="1033543"/>
          </a:xfrm>
          <a:custGeom>
            <a:avLst/>
            <a:gdLst/>
            <a:ahLst/>
            <a:cxnLst/>
            <a:rect l="l" t="t" r="r" b="b"/>
            <a:pathLst>
              <a:path w="985742" h="1033543">
                <a:moveTo>
                  <a:pt x="0" y="0"/>
                </a:moveTo>
                <a:lnTo>
                  <a:pt x="985742" y="0"/>
                </a:lnTo>
                <a:lnTo>
                  <a:pt x="985742" y="1033543"/>
                </a:lnTo>
                <a:lnTo>
                  <a:pt x="0" y="1033543"/>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GB" dirty="0"/>
          </a:p>
        </p:txBody>
      </p:sp>
      <p:sp>
        <p:nvSpPr>
          <p:cNvPr id="5" name="Freeform 5">
            <a:extLst>
              <a:ext uri="{FF2B5EF4-FFF2-40B4-BE49-F238E27FC236}">
                <a16:creationId xmlns:a16="http://schemas.microsoft.com/office/drawing/2014/main" id="{DE446D9D-1C6F-93B8-DB31-72811396A2CD}"/>
              </a:ext>
            </a:extLst>
          </p:cNvPr>
          <p:cNvSpPr/>
          <p:nvPr/>
        </p:nvSpPr>
        <p:spPr>
          <a:xfrm rot="2245436">
            <a:off x="18558" y="9417593"/>
            <a:ext cx="985742" cy="1033543"/>
          </a:xfrm>
          <a:custGeom>
            <a:avLst/>
            <a:gdLst/>
            <a:ahLst/>
            <a:cxnLst/>
            <a:rect l="l" t="t" r="r" b="b"/>
            <a:pathLst>
              <a:path w="985742" h="1033543">
                <a:moveTo>
                  <a:pt x="0" y="0"/>
                </a:moveTo>
                <a:lnTo>
                  <a:pt x="985742" y="0"/>
                </a:lnTo>
                <a:lnTo>
                  <a:pt x="985742" y="1033543"/>
                </a:lnTo>
                <a:lnTo>
                  <a:pt x="0" y="1033543"/>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GB" dirty="0"/>
          </a:p>
        </p:txBody>
      </p:sp>
      <p:grpSp>
        <p:nvGrpSpPr>
          <p:cNvPr id="6" name="Group 6">
            <a:extLst>
              <a:ext uri="{FF2B5EF4-FFF2-40B4-BE49-F238E27FC236}">
                <a16:creationId xmlns:a16="http://schemas.microsoft.com/office/drawing/2014/main" id="{6AAC1208-2074-7F70-DE32-D5FE11AA88D7}"/>
              </a:ext>
            </a:extLst>
          </p:cNvPr>
          <p:cNvGrpSpPr/>
          <p:nvPr/>
        </p:nvGrpSpPr>
        <p:grpSpPr>
          <a:xfrm>
            <a:off x="642546" y="813064"/>
            <a:ext cx="17035072" cy="1800486"/>
            <a:chOff x="0" y="0"/>
            <a:chExt cx="4486603" cy="474202"/>
          </a:xfrm>
        </p:grpSpPr>
        <p:sp>
          <p:nvSpPr>
            <p:cNvPr id="7" name="Freeform 7">
              <a:extLst>
                <a:ext uri="{FF2B5EF4-FFF2-40B4-BE49-F238E27FC236}">
                  <a16:creationId xmlns:a16="http://schemas.microsoft.com/office/drawing/2014/main" id="{9C6B410E-4E6D-8ED4-8BE0-F31266DD0F62}"/>
                </a:ext>
              </a:extLst>
            </p:cNvPr>
            <p:cNvSpPr/>
            <p:nvPr/>
          </p:nvSpPr>
          <p:spPr>
            <a:xfrm>
              <a:off x="0" y="0"/>
              <a:ext cx="4486603" cy="474202"/>
            </a:xfrm>
            <a:custGeom>
              <a:avLst/>
              <a:gdLst/>
              <a:ahLst/>
              <a:cxnLst/>
              <a:rect l="l" t="t" r="r" b="b"/>
              <a:pathLst>
                <a:path w="4486603" h="474202">
                  <a:moveTo>
                    <a:pt x="4486603" y="0"/>
                  </a:moveTo>
                  <a:lnTo>
                    <a:pt x="0" y="0"/>
                  </a:lnTo>
                  <a:lnTo>
                    <a:pt x="101600" y="237101"/>
                  </a:lnTo>
                  <a:lnTo>
                    <a:pt x="0" y="474202"/>
                  </a:lnTo>
                  <a:lnTo>
                    <a:pt x="4486603" y="474202"/>
                  </a:lnTo>
                  <a:lnTo>
                    <a:pt x="4385003" y="237101"/>
                  </a:lnTo>
                  <a:lnTo>
                    <a:pt x="4486603" y="0"/>
                  </a:lnTo>
                  <a:close/>
                </a:path>
              </a:pathLst>
            </a:custGeom>
            <a:solidFill>
              <a:srgbClr val="3D4984"/>
            </a:solidFill>
          </p:spPr>
          <p:txBody>
            <a:bodyPr/>
            <a:lstStyle/>
            <a:p>
              <a:endParaRPr lang="en-GB" dirty="0"/>
            </a:p>
          </p:txBody>
        </p:sp>
        <p:sp>
          <p:nvSpPr>
            <p:cNvPr id="8" name="TextBox 8">
              <a:extLst>
                <a:ext uri="{FF2B5EF4-FFF2-40B4-BE49-F238E27FC236}">
                  <a16:creationId xmlns:a16="http://schemas.microsoft.com/office/drawing/2014/main" id="{37A5C0B1-BA1B-973B-A732-EC008060FB7D}"/>
                </a:ext>
              </a:extLst>
            </p:cNvPr>
            <p:cNvSpPr txBox="1"/>
            <p:nvPr/>
          </p:nvSpPr>
          <p:spPr>
            <a:xfrm>
              <a:off x="88900" y="-38100"/>
              <a:ext cx="4308803" cy="512302"/>
            </a:xfrm>
            <a:prstGeom prst="rect">
              <a:avLst/>
            </a:prstGeom>
          </p:spPr>
          <p:txBody>
            <a:bodyPr lIns="50800" tIns="50800" rIns="50800" bIns="50800" rtlCol="0" anchor="ctr"/>
            <a:lstStyle/>
            <a:p>
              <a:pPr algn="ctr">
                <a:lnSpc>
                  <a:spcPts val="2748"/>
                </a:lnSpc>
              </a:pPr>
              <a:endParaRPr dirty="0"/>
            </a:p>
          </p:txBody>
        </p:sp>
      </p:grpSp>
      <p:sp>
        <p:nvSpPr>
          <p:cNvPr id="9" name="TextBox 9">
            <a:extLst>
              <a:ext uri="{FF2B5EF4-FFF2-40B4-BE49-F238E27FC236}">
                <a16:creationId xmlns:a16="http://schemas.microsoft.com/office/drawing/2014/main" id="{3608B397-BBB6-2B45-0B34-F98294746AB8}"/>
              </a:ext>
            </a:extLst>
          </p:cNvPr>
          <p:cNvSpPr txBox="1"/>
          <p:nvPr/>
        </p:nvSpPr>
        <p:spPr>
          <a:xfrm>
            <a:off x="1028700" y="733425"/>
            <a:ext cx="16230600" cy="1583254"/>
          </a:xfrm>
          <a:prstGeom prst="rect">
            <a:avLst/>
          </a:prstGeom>
        </p:spPr>
        <p:txBody>
          <a:bodyPr lIns="0" tIns="0" rIns="0" bIns="0" rtlCol="0" anchor="t">
            <a:spAutoFit/>
          </a:bodyPr>
          <a:lstStyle/>
          <a:p>
            <a:pPr algn="ctr">
              <a:lnSpc>
                <a:spcPts val="13999"/>
              </a:lnSpc>
            </a:pPr>
            <a:r>
              <a:rPr lang="en-US" sz="9999" dirty="0">
                <a:solidFill>
                  <a:srgbClr val="FFFFFF"/>
                </a:solidFill>
                <a:latin typeface="Scripter"/>
              </a:rPr>
              <a:t>ATTENDANCE</a:t>
            </a:r>
          </a:p>
        </p:txBody>
      </p:sp>
      <p:sp>
        <p:nvSpPr>
          <p:cNvPr id="10" name="Freeform 10">
            <a:extLst>
              <a:ext uri="{FF2B5EF4-FFF2-40B4-BE49-F238E27FC236}">
                <a16:creationId xmlns:a16="http://schemas.microsoft.com/office/drawing/2014/main" id="{1B630A45-2458-177E-F118-8AB914CB8344}"/>
              </a:ext>
            </a:extLst>
          </p:cNvPr>
          <p:cNvSpPr/>
          <p:nvPr/>
        </p:nvSpPr>
        <p:spPr>
          <a:xfrm rot="-10800000">
            <a:off x="15922301" y="8439035"/>
            <a:ext cx="2679148" cy="2726869"/>
          </a:xfrm>
          <a:custGeom>
            <a:avLst/>
            <a:gdLst/>
            <a:ahLst/>
            <a:cxnLst/>
            <a:rect l="l" t="t" r="r" b="b"/>
            <a:pathLst>
              <a:path w="2679148" h="2726869">
                <a:moveTo>
                  <a:pt x="0" y="0"/>
                </a:moveTo>
                <a:lnTo>
                  <a:pt x="2679148" y="0"/>
                </a:lnTo>
                <a:lnTo>
                  <a:pt x="2679148" y="2726868"/>
                </a:lnTo>
                <a:lnTo>
                  <a:pt x="0" y="2726868"/>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GB" dirty="0"/>
          </a:p>
        </p:txBody>
      </p:sp>
      <p:graphicFrame>
        <p:nvGraphicFramePr>
          <p:cNvPr id="16" name="Table 15">
            <a:extLst>
              <a:ext uri="{FF2B5EF4-FFF2-40B4-BE49-F238E27FC236}">
                <a16:creationId xmlns:a16="http://schemas.microsoft.com/office/drawing/2014/main" id="{D18244F7-55C6-68B1-4128-BB15EFE14603}"/>
              </a:ext>
            </a:extLst>
          </p:cNvPr>
          <p:cNvGraphicFramePr>
            <a:graphicFrameLocks noGrp="1"/>
          </p:cNvGraphicFramePr>
          <p:nvPr>
            <p:extLst>
              <p:ext uri="{D42A27DB-BD31-4B8C-83A1-F6EECF244321}">
                <p14:modId xmlns:p14="http://schemas.microsoft.com/office/powerpoint/2010/main" val="735796869"/>
              </p:ext>
            </p:extLst>
          </p:nvPr>
        </p:nvGraphicFramePr>
        <p:xfrm>
          <a:off x="2382434" y="7141168"/>
          <a:ext cx="7101004" cy="2508126"/>
        </p:xfrm>
        <a:graphic>
          <a:graphicData uri="http://schemas.openxmlformats.org/drawingml/2006/table">
            <a:tbl>
              <a:tblPr firstRow="1" firstCol="1" bandRow="1">
                <a:tableStyleId>{5C22544A-7EE6-4342-B048-85BDC9FD1C3A}</a:tableStyleId>
              </a:tblPr>
              <a:tblGrid>
                <a:gridCol w="3587929">
                  <a:extLst>
                    <a:ext uri="{9D8B030D-6E8A-4147-A177-3AD203B41FA5}">
                      <a16:colId xmlns:a16="http://schemas.microsoft.com/office/drawing/2014/main" val="1291651157"/>
                    </a:ext>
                  </a:extLst>
                </a:gridCol>
                <a:gridCol w="3513075">
                  <a:extLst>
                    <a:ext uri="{9D8B030D-6E8A-4147-A177-3AD203B41FA5}">
                      <a16:colId xmlns:a16="http://schemas.microsoft.com/office/drawing/2014/main" val="543705473"/>
                    </a:ext>
                  </a:extLst>
                </a:gridCol>
              </a:tblGrid>
              <a:tr h="324191">
                <a:tc>
                  <a:txBody>
                    <a:bodyPr/>
                    <a:lstStyle/>
                    <a:p>
                      <a:pPr>
                        <a:lnSpc>
                          <a:spcPct val="115000"/>
                        </a:lnSpc>
                        <a:spcAft>
                          <a:spcPts val="800"/>
                        </a:spcAft>
                        <a:buNone/>
                      </a:pPr>
                      <a:r>
                        <a:rPr lang="en-GB" sz="2400" kern="100">
                          <a:effectLst/>
                        </a:rPr>
                        <a:t>Minutes Late </a:t>
                      </a:r>
                      <a:endParaRPr lang="en-GB" sz="24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en-GB" sz="2400" kern="100">
                          <a:effectLst/>
                        </a:rPr>
                        <a:t>Learning days lost per year</a:t>
                      </a:r>
                      <a:endParaRPr lang="en-GB" sz="24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3591355409"/>
                  </a:ext>
                </a:extLst>
              </a:tr>
              <a:tr h="324191">
                <a:tc>
                  <a:txBody>
                    <a:bodyPr/>
                    <a:lstStyle/>
                    <a:p>
                      <a:pPr>
                        <a:lnSpc>
                          <a:spcPct val="115000"/>
                        </a:lnSpc>
                        <a:spcAft>
                          <a:spcPts val="800"/>
                        </a:spcAft>
                        <a:buNone/>
                      </a:pPr>
                      <a:r>
                        <a:rPr lang="en-GB" sz="2400" kern="100">
                          <a:effectLst/>
                        </a:rPr>
                        <a:t> 5 minutes</a:t>
                      </a:r>
                      <a:endParaRPr lang="en-GB" sz="24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en-GB" sz="2400" kern="100" dirty="0">
                          <a:effectLst/>
                        </a:rPr>
                        <a:t>3 days</a:t>
                      </a:r>
                      <a:endParaRPr lang="en-GB" sz="2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3702880254"/>
                  </a:ext>
                </a:extLst>
              </a:tr>
              <a:tr h="324191">
                <a:tc>
                  <a:txBody>
                    <a:bodyPr/>
                    <a:lstStyle/>
                    <a:p>
                      <a:pPr>
                        <a:lnSpc>
                          <a:spcPct val="115000"/>
                        </a:lnSpc>
                        <a:spcAft>
                          <a:spcPts val="800"/>
                        </a:spcAft>
                        <a:buNone/>
                      </a:pPr>
                      <a:r>
                        <a:rPr lang="en-GB" sz="2400" kern="100" dirty="0">
                          <a:effectLst/>
                        </a:rPr>
                        <a:t> 10 minutes</a:t>
                      </a:r>
                      <a:endParaRPr lang="en-GB" sz="2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en-GB" sz="2400" kern="100">
                          <a:effectLst/>
                        </a:rPr>
                        <a:t>6.5 days</a:t>
                      </a:r>
                      <a:endParaRPr lang="en-GB" sz="24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711679907"/>
                  </a:ext>
                </a:extLst>
              </a:tr>
              <a:tr h="324191">
                <a:tc>
                  <a:txBody>
                    <a:bodyPr/>
                    <a:lstStyle/>
                    <a:p>
                      <a:pPr>
                        <a:lnSpc>
                          <a:spcPct val="115000"/>
                        </a:lnSpc>
                        <a:spcAft>
                          <a:spcPts val="800"/>
                        </a:spcAft>
                        <a:buNone/>
                      </a:pPr>
                      <a:r>
                        <a:rPr lang="en-GB" sz="2400" kern="100">
                          <a:effectLst/>
                        </a:rPr>
                        <a:t> 15 minutes</a:t>
                      </a:r>
                      <a:endParaRPr lang="en-GB" sz="24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en-GB" sz="2400" kern="100">
                          <a:effectLst/>
                        </a:rPr>
                        <a:t>10 days</a:t>
                      </a:r>
                      <a:endParaRPr lang="en-GB" sz="24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396043115"/>
                  </a:ext>
                </a:extLst>
              </a:tr>
              <a:tr h="324191">
                <a:tc>
                  <a:txBody>
                    <a:bodyPr/>
                    <a:lstStyle/>
                    <a:p>
                      <a:pPr>
                        <a:lnSpc>
                          <a:spcPct val="115000"/>
                        </a:lnSpc>
                        <a:spcAft>
                          <a:spcPts val="800"/>
                        </a:spcAft>
                        <a:buNone/>
                      </a:pPr>
                      <a:r>
                        <a:rPr lang="en-GB" sz="2400" kern="100">
                          <a:effectLst/>
                        </a:rPr>
                        <a:t> 20 minutes</a:t>
                      </a:r>
                      <a:endParaRPr lang="en-GB" sz="24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en-GB" sz="2400" kern="100" dirty="0">
                          <a:effectLst/>
                        </a:rPr>
                        <a:t>13 days</a:t>
                      </a:r>
                      <a:endParaRPr lang="en-GB" sz="2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216171202"/>
                  </a:ext>
                </a:extLst>
              </a:tr>
              <a:tr h="324191">
                <a:tc>
                  <a:txBody>
                    <a:bodyPr/>
                    <a:lstStyle/>
                    <a:p>
                      <a:pPr>
                        <a:lnSpc>
                          <a:spcPct val="115000"/>
                        </a:lnSpc>
                        <a:spcAft>
                          <a:spcPts val="800"/>
                        </a:spcAft>
                        <a:buNone/>
                      </a:pPr>
                      <a:r>
                        <a:rPr lang="en-GB" sz="2400" kern="100">
                          <a:effectLst/>
                        </a:rPr>
                        <a:t> 30 minutes</a:t>
                      </a:r>
                      <a:endParaRPr lang="en-GB" sz="24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en-GB" sz="2400" kern="100" dirty="0">
                          <a:effectLst/>
                        </a:rPr>
                        <a:t>19 days</a:t>
                      </a:r>
                      <a:endParaRPr lang="en-GB" sz="2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3381922728"/>
                  </a:ext>
                </a:extLst>
              </a:tr>
            </a:tbl>
          </a:graphicData>
        </a:graphic>
      </p:graphicFrame>
      <p:graphicFrame>
        <p:nvGraphicFramePr>
          <p:cNvPr id="17" name="Table 16">
            <a:extLst>
              <a:ext uri="{FF2B5EF4-FFF2-40B4-BE49-F238E27FC236}">
                <a16:creationId xmlns:a16="http://schemas.microsoft.com/office/drawing/2014/main" id="{896DE319-3A8E-E9A9-54D2-867C09BCF398}"/>
              </a:ext>
            </a:extLst>
          </p:cNvPr>
          <p:cNvGraphicFramePr>
            <a:graphicFrameLocks noGrp="1"/>
          </p:cNvGraphicFramePr>
          <p:nvPr>
            <p:extLst>
              <p:ext uri="{D42A27DB-BD31-4B8C-83A1-F6EECF244321}">
                <p14:modId xmlns:p14="http://schemas.microsoft.com/office/powerpoint/2010/main" val="1012268818"/>
              </p:ext>
            </p:extLst>
          </p:nvPr>
        </p:nvGraphicFramePr>
        <p:xfrm>
          <a:off x="511429" y="3158037"/>
          <a:ext cx="8972010" cy="3344168"/>
        </p:xfrm>
        <a:graphic>
          <a:graphicData uri="http://schemas.openxmlformats.org/drawingml/2006/table">
            <a:tbl>
              <a:tblPr firstRow="1" firstCol="1" bandRow="1">
                <a:tableStyleId>{5C22544A-7EE6-4342-B048-85BDC9FD1C3A}</a:tableStyleId>
              </a:tblPr>
              <a:tblGrid>
                <a:gridCol w="2990670">
                  <a:extLst>
                    <a:ext uri="{9D8B030D-6E8A-4147-A177-3AD203B41FA5}">
                      <a16:colId xmlns:a16="http://schemas.microsoft.com/office/drawing/2014/main" val="1686348139"/>
                    </a:ext>
                  </a:extLst>
                </a:gridCol>
                <a:gridCol w="2990670">
                  <a:extLst>
                    <a:ext uri="{9D8B030D-6E8A-4147-A177-3AD203B41FA5}">
                      <a16:colId xmlns:a16="http://schemas.microsoft.com/office/drawing/2014/main" val="2010123766"/>
                    </a:ext>
                  </a:extLst>
                </a:gridCol>
                <a:gridCol w="2990670">
                  <a:extLst>
                    <a:ext uri="{9D8B030D-6E8A-4147-A177-3AD203B41FA5}">
                      <a16:colId xmlns:a16="http://schemas.microsoft.com/office/drawing/2014/main" val="801780571"/>
                    </a:ext>
                  </a:extLst>
                </a:gridCol>
              </a:tblGrid>
              <a:tr h="319744">
                <a:tc>
                  <a:txBody>
                    <a:bodyPr/>
                    <a:lstStyle/>
                    <a:p>
                      <a:pPr>
                        <a:lnSpc>
                          <a:spcPct val="115000"/>
                        </a:lnSpc>
                        <a:spcAft>
                          <a:spcPts val="800"/>
                        </a:spcAft>
                        <a:buNone/>
                      </a:pPr>
                      <a:r>
                        <a:rPr lang="en-GB" sz="2400" kern="100">
                          <a:effectLst/>
                        </a:rPr>
                        <a:t>Attendance for 1 year  </a:t>
                      </a:r>
                      <a:endParaRPr lang="en-GB" sz="24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en-GB" sz="2400" kern="100" dirty="0">
                          <a:effectLst/>
                        </a:rPr>
                        <a:t> Days lost  </a:t>
                      </a:r>
                      <a:endParaRPr lang="en-GB" sz="2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en-GB" sz="2400" kern="100">
                          <a:effectLst/>
                        </a:rPr>
                        <a:t> This equates to…       </a:t>
                      </a:r>
                      <a:endParaRPr lang="en-GB" sz="24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3939306961"/>
                  </a:ext>
                </a:extLst>
              </a:tr>
              <a:tr h="319744">
                <a:tc>
                  <a:txBody>
                    <a:bodyPr/>
                    <a:lstStyle/>
                    <a:p>
                      <a:pPr>
                        <a:lnSpc>
                          <a:spcPct val="115000"/>
                        </a:lnSpc>
                        <a:spcAft>
                          <a:spcPts val="800"/>
                        </a:spcAft>
                        <a:buNone/>
                      </a:pPr>
                      <a:r>
                        <a:rPr lang="en-GB" sz="2400" kern="100">
                          <a:effectLst/>
                        </a:rPr>
                        <a:t> 95% attendance</a:t>
                      </a:r>
                      <a:endParaRPr lang="en-GB" sz="24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en-GB" sz="2400" kern="100">
                          <a:effectLst/>
                        </a:rPr>
                        <a:t> 9 Days</a:t>
                      </a:r>
                      <a:endParaRPr lang="en-GB" sz="24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en-GB" sz="2400" kern="100">
                          <a:effectLst/>
                        </a:rPr>
                        <a:t> nearly 2 weeks</a:t>
                      </a:r>
                      <a:endParaRPr lang="en-GB" sz="24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3382953488"/>
                  </a:ext>
                </a:extLst>
              </a:tr>
              <a:tr h="319744">
                <a:tc>
                  <a:txBody>
                    <a:bodyPr/>
                    <a:lstStyle/>
                    <a:p>
                      <a:pPr>
                        <a:lnSpc>
                          <a:spcPct val="115000"/>
                        </a:lnSpc>
                        <a:spcAft>
                          <a:spcPts val="800"/>
                        </a:spcAft>
                        <a:buNone/>
                      </a:pPr>
                      <a:r>
                        <a:rPr lang="en-GB" sz="2400" kern="100">
                          <a:effectLst/>
                        </a:rPr>
                        <a:t> 90% attendance</a:t>
                      </a:r>
                      <a:endParaRPr lang="en-GB" sz="24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en-GB" sz="2400" kern="100" dirty="0">
                          <a:effectLst/>
                        </a:rPr>
                        <a:t> 19 days</a:t>
                      </a:r>
                      <a:endParaRPr lang="en-GB" sz="2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en-GB" sz="2400" kern="100">
                          <a:effectLst/>
                        </a:rPr>
                        <a:t> nearly 4 weeks</a:t>
                      </a:r>
                      <a:endParaRPr lang="en-GB" sz="24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4251983289"/>
                  </a:ext>
                </a:extLst>
              </a:tr>
              <a:tr h="319744">
                <a:tc>
                  <a:txBody>
                    <a:bodyPr/>
                    <a:lstStyle/>
                    <a:p>
                      <a:pPr>
                        <a:lnSpc>
                          <a:spcPct val="115000"/>
                        </a:lnSpc>
                        <a:spcAft>
                          <a:spcPts val="800"/>
                        </a:spcAft>
                        <a:buNone/>
                      </a:pPr>
                      <a:r>
                        <a:rPr lang="en-GB" sz="2400" kern="100">
                          <a:effectLst/>
                        </a:rPr>
                        <a:t> 85% attendance</a:t>
                      </a:r>
                      <a:endParaRPr lang="en-GB" sz="24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en-GB" sz="2400" kern="100">
                          <a:effectLst/>
                        </a:rPr>
                        <a:t> 29 days</a:t>
                      </a:r>
                      <a:endParaRPr lang="en-GB" sz="24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en-GB" sz="2400" kern="100">
                          <a:effectLst/>
                        </a:rPr>
                        <a:t> nearly 6 weeks</a:t>
                      </a:r>
                      <a:endParaRPr lang="en-GB" sz="24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2428317986"/>
                  </a:ext>
                </a:extLst>
              </a:tr>
              <a:tr h="319744">
                <a:tc>
                  <a:txBody>
                    <a:bodyPr/>
                    <a:lstStyle/>
                    <a:p>
                      <a:pPr>
                        <a:lnSpc>
                          <a:spcPct val="115000"/>
                        </a:lnSpc>
                        <a:spcAft>
                          <a:spcPts val="800"/>
                        </a:spcAft>
                        <a:buNone/>
                      </a:pPr>
                      <a:r>
                        <a:rPr lang="en-GB" sz="2400" kern="100">
                          <a:effectLst/>
                        </a:rPr>
                        <a:t> 80% attendance</a:t>
                      </a:r>
                      <a:endParaRPr lang="en-GB" sz="24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en-GB" sz="2400" kern="100">
                          <a:effectLst/>
                        </a:rPr>
                        <a:t> 38 days</a:t>
                      </a:r>
                      <a:endParaRPr lang="en-GB" sz="24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en-GB" sz="2400" kern="100">
                          <a:effectLst/>
                        </a:rPr>
                        <a:t> nearly 8 weeks</a:t>
                      </a:r>
                      <a:endParaRPr lang="en-GB" sz="24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2125413466"/>
                  </a:ext>
                </a:extLst>
              </a:tr>
              <a:tr h="319744">
                <a:tc>
                  <a:txBody>
                    <a:bodyPr/>
                    <a:lstStyle/>
                    <a:p>
                      <a:pPr>
                        <a:lnSpc>
                          <a:spcPct val="115000"/>
                        </a:lnSpc>
                        <a:spcAft>
                          <a:spcPts val="800"/>
                        </a:spcAft>
                        <a:buNone/>
                      </a:pPr>
                      <a:r>
                        <a:rPr lang="en-GB" sz="2400" kern="100">
                          <a:effectLst/>
                        </a:rPr>
                        <a:t> 75% attendance</a:t>
                      </a:r>
                      <a:endParaRPr lang="en-GB" sz="24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en-GB" sz="2400" kern="100">
                          <a:effectLst/>
                        </a:rPr>
                        <a:t> 48 days</a:t>
                      </a:r>
                      <a:endParaRPr lang="en-GB" sz="24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en-GB" sz="2400" kern="100">
                          <a:effectLst/>
                        </a:rPr>
                        <a:t> nearly 10 weeks</a:t>
                      </a:r>
                      <a:endParaRPr lang="en-GB" sz="24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650258019"/>
                  </a:ext>
                </a:extLst>
              </a:tr>
              <a:tr h="319744">
                <a:tc>
                  <a:txBody>
                    <a:bodyPr/>
                    <a:lstStyle/>
                    <a:p>
                      <a:pPr>
                        <a:lnSpc>
                          <a:spcPct val="115000"/>
                        </a:lnSpc>
                        <a:spcAft>
                          <a:spcPts val="800"/>
                        </a:spcAft>
                        <a:buNone/>
                      </a:pPr>
                      <a:r>
                        <a:rPr lang="en-GB" sz="2400" kern="100">
                          <a:effectLst/>
                        </a:rPr>
                        <a:t> 70% attendance</a:t>
                      </a:r>
                      <a:endParaRPr lang="en-GB" sz="24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en-GB" sz="2400" kern="100">
                          <a:effectLst/>
                        </a:rPr>
                        <a:t> 57 days</a:t>
                      </a:r>
                      <a:endParaRPr lang="en-GB" sz="24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en-GB" sz="2400" kern="100">
                          <a:effectLst/>
                        </a:rPr>
                        <a:t> nearly 11.5 weeks</a:t>
                      </a:r>
                      <a:endParaRPr lang="en-GB" sz="24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40012559"/>
                  </a:ext>
                </a:extLst>
              </a:tr>
              <a:tr h="319744">
                <a:tc>
                  <a:txBody>
                    <a:bodyPr/>
                    <a:lstStyle/>
                    <a:p>
                      <a:pPr>
                        <a:lnSpc>
                          <a:spcPct val="115000"/>
                        </a:lnSpc>
                        <a:spcAft>
                          <a:spcPts val="800"/>
                        </a:spcAft>
                        <a:buNone/>
                      </a:pPr>
                      <a:r>
                        <a:rPr lang="en-GB" sz="2400" kern="100">
                          <a:effectLst/>
                        </a:rPr>
                        <a:t> 65% attendance</a:t>
                      </a:r>
                      <a:endParaRPr lang="en-GB" sz="24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en-GB" sz="2400" kern="100">
                          <a:effectLst/>
                        </a:rPr>
                        <a:t> 67 days</a:t>
                      </a:r>
                      <a:endParaRPr lang="en-GB" sz="24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en-GB" sz="2400" kern="100" dirty="0">
                          <a:effectLst/>
                        </a:rPr>
                        <a:t> nearly 13.5 weeks</a:t>
                      </a:r>
                      <a:endParaRPr lang="en-GB" sz="2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2654746414"/>
                  </a:ext>
                </a:extLst>
              </a:tr>
            </a:tbl>
          </a:graphicData>
        </a:graphic>
      </p:graphicFrame>
      <p:sp>
        <p:nvSpPr>
          <p:cNvPr id="19" name="TextBox 18">
            <a:extLst>
              <a:ext uri="{FF2B5EF4-FFF2-40B4-BE49-F238E27FC236}">
                <a16:creationId xmlns:a16="http://schemas.microsoft.com/office/drawing/2014/main" id="{92167858-C177-1278-397B-E8322630459F}"/>
              </a:ext>
            </a:extLst>
          </p:cNvPr>
          <p:cNvSpPr txBox="1"/>
          <p:nvPr/>
        </p:nvSpPr>
        <p:spPr>
          <a:xfrm>
            <a:off x="10004194" y="7771080"/>
            <a:ext cx="7673424" cy="923330"/>
          </a:xfrm>
          <a:prstGeom prst="rect">
            <a:avLst/>
          </a:prstGeom>
          <a:noFill/>
        </p:spPr>
        <p:txBody>
          <a:bodyPr wrap="square">
            <a:spAutoFit/>
          </a:bodyPr>
          <a:lstStyle/>
          <a:p>
            <a:r>
              <a:rPr lang="en-GB" sz="1800" dirty="0">
                <a:effectLst/>
                <a:latin typeface="Avenir Next LT Pro" panose="020B0504020202020204" pitchFamily="34" charset="0"/>
                <a:ea typeface="Aptos" panose="020B0004020202020204" pitchFamily="34" charset="0"/>
                <a:cs typeface="Times New Roman" panose="02020603050405020304" pitchFamily="18" charset="0"/>
              </a:rPr>
              <a:t>Children are required to attend school for 190 days each year.  There are 175 days for holidays and other activities. We expect attendance rates to be 95% and above.</a:t>
            </a:r>
            <a:endParaRPr lang="en-GB" dirty="0"/>
          </a:p>
        </p:txBody>
      </p:sp>
      <p:pic>
        <p:nvPicPr>
          <p:cNvPr id="20" name="Picture 19" descr="A white text on a blue background&#10;&#10;AI-generated content may be incorrect.">
            <a:extLst>
              <a:ext uri="{FF2B5EF4-FFF2-40B4-BE49-F238E27FC236}">
                <a16:creationId xmlns:a16="http://schemas.microsoft.com/office/drawing/2014/main" id="{4CCED7ED-8432-D740-A457-015DA7FF52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50779" y="3057778"/>
            <a:ext cx="7526839" cy="4083390"/>
          </a:xfrm>
          <a:prstGeom prst="rect">
            <a:avLst/>
          </a:prstGeom>
        </p:spPr>
      </p:pic>
      <p:sp>
        <p:nvSpPr>
          <p:cNvPr id="11" name="Star: 5 Points 10">
            <a:extLst>
              <a:ext uri="{FF2B5EF4-FFF2-40B4-BE49-F238E27FC236}">
                <a16:creationId xmlns:a16="http://schemas.microsoft.com/office/drawing/2014/main" id="{D8986BE4-EE48-5F09-5C6F-7375EAC3E2C4}"/>
              </a:ext>
            </a:extLst>
          </p:cNvPr>
          <p:cNvSpPr/>
          <p:nvPr/>
        </p:nvSpPr>
        <p:spPr>
          <a:xfrm>
            <a:off x="355152" y="305308"/>
            <a:ext cx="1349437" cy="972867"/>
          </a:xfrm>
          <a:prstGeom prst="star5">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570260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C98AD-7318-0C91-333E-D17AE0E43BE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F7B7CBB-7D6F-7AC0-5B3E-9DD94B766476}"/>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GB" dirty="0"/>
          </a:p>
        </p:txBody>
      </p:sp>
      <p:sp>
        <p:nvSpPr>
          <p:cNvPr id="3" name="Freeform 3">
            <a:extLst>
              <a:ext uri="{FF2B5EF4-FFF2-40B4-BE49-F238E27FC236}">
                <a16:creationId xmlns:a16="http://schemas.microsoft.com/office/drawing/2014/main" id="{66797FEB-321B-79F1-CC00-F21090966476}"/>
              </a:ext>
            </a:extLst>
          </p:cNvPr>
          <p:cNvSpPr/>
          <p:nvPr/>
        </p:nvSpPr>
        <p:spPr>
          <a:xfrm rot="5871076">
            <a:off x="-250277" y="8177639"/>
            <a:ext cx="985742" cy="1033543"/>
          </a:xfrm>
          <a:custGeom>
            <a:avLst/>
            <a:gdLst/>
            <a:ahLst/>
            <a:cxnLst/>
            <a:rect l="l" t="t" r="r" b="b"/>
            <a:pathLst>
              <a:path w="985742" h="1033543">
                <a:moveTo>
                  <a:pt x="0" y="0"/>
                </a:moveTo>
                <a:lnTo>
                  <a:pt x="985742" y="0"/>
                </a:lnTo>
                <a:lnTo>
                  <a:pt x="985742" y="1033543"/>
                </a:lnTo>
                <a:lnTo>
                  <a:pt x="0" y="1033543"/>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dirty="0"/>
          </a:p>
        </p:txBody>
      </p:sp>
      <p:sp>
        <p:nvSpPr>
          <p:cNvPr id="4" name="Freeform 4">
            <a:extLst>
              <a:ext uri="{FF2B5EF4-FFF2-40B4-BE49-F238E27FC236}">
                <a16:creationId xmlns:a16="http://schemas.microsoft.com/office/drawing/2014/main" id="{A29017C9-F8B3-6017-B869-A35003139192}"/>
              </a:ext>
            </a:extLst>
          </p:cNvPr>
          <p:cNvSpPr/>
          <p:nvPr/>
        </p:nvSpPr>
        <p:spPr>
          <a:xfrm rot="-9991959">
            <a:off x="953233" y="9055351"/>
            <a:ext cx="985742" cy="1033543"/>
          </a:xfrm>
          <a:custGeom>
            <a:avLst/>
            <a:gdLst/>
            <a:ahLst/>
            <a:cxnLst/>
            <a:rect l="l" t="t" r="r" b="b"/>
            <a:pathLst>
              <a:path w="985742" h="1033543">
                <a:moveTo>
                  <a:pt x="0" y="0"/>
                </a:moveTo>
                <a:lnTo>
                  <a:pt x="985742" y="0"/>
                </a:lnTo>
                <a:lnTo>
                  <a:pt x="985742" y="1033543"/>
                </a:lnTo>
                <a:lnTo>
                  <a:pt x="0" y="1033543"/>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GB" dirty="0"/>
          </a:p>
        </p:txBody>
      </p:sp>
      <p:sp>
        <p:nvSpPr>
          <p:cNvPr id="5" name="Freeform 5">
            <a:extLst>
              <a:ext uri="{FF2B5EF4-FFF2-40B4-BE49-F238E27FC236}">
                <a16:creationId xmlns:a16="http://schemas.microsoft.com/office/drawing/2014/main" id="{DF96C6F4-5A34-CEBB-DD85-18B81EDABCCE}"/>
              </a:ext>
            </a:extLst>
          </p:cNvPr>
          <p:cNvSpPr/>
          <p:nvPr/>
        </p:nvSpPr>
        <p:spPr>
          <a:xfrm rot="2245436">
            <a:off x="18558" y="9417593"/>
            <a:ext cx="985742" cy="1033543"/>
          </a:xfrm>
          <a:custGeom>
            <a:avLst/>
            <a:gdLst/>
            <a:ahLst/>
            <a:cxnLst/>
            <a:rect l="l" t="t" r="r" b="b"/>
            <a:pathLst>
              <a:path w="985742" h="1033543">
                <a:moveTo>
                  <a:pt x="0" y="0"/>
                </a:moveTo>
                <a:lnTo>
                  <a:pt x="985742" y="0"/>
                </a:lnTo>
                <a:lnTo>
                  <a:pt x="985742" y="1033543"/>
                </a:lnTo>
                <a:lnTo>
                  <a:pt x="0" y="1033543"/>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GB" dirty="0"/>
          </a:p>
        </p:txBody>
      </p:sp>
      <p:grpSp>
        <p:nvGrpSpPr>
          <p:cNvPr id="6" name="Group 6">
            <a:extLst>
              <a:ext uri="{FF2B5EF4-FFF2-40B4-BE49-F238E27FC236}">
                <a16:creationId xmlns:a16="http://schemas.microsoft.com/office/drawing/2014/main" id="{226DE64A-A89B-6300-583E-9340B54221B5}"/>
              </a:ext>
            </a:extLst>
          </p:cNvPr>
          <p:cNvGrpSpPr/>
          <p:nvPr/>
        </p:nvGrpSpPr>
        <p:grpSpPr>
          <a:xfrm>
            <a:off x="642546" y="813064"/>
            <a:ext cx="17035072" cy="1800486"/>
            <a:chOff x="0" y="0"/>
            <a:chExt cx="4486603" cy="474202"/>
          </a:xfrm>
        </p:grpSpPr>
        <p:sp>
          <p:nvSpPr>
            <p:cNvPr id="7" name="Freeform 7">
              <a:extLst>
                <a:ext uri="{FF2B5EF4-FFF2-40B4-BE49-F238E27FC236}">
                  <a16:creationId xmlns:a16="http://schemas.microsoft.com/office/drawing/2014/main" id="{BB38C92B-FEF6-7F3F-981B-B5046CD7CE05}"/>
                </a:ext>
              </a:extLst>
            </p:cNvPr>
            <p:cNvSpPr/>
            <p:nvPr/>
          </p:nvSpPr>
          <p:spPr>
            <a:xfrm>
              <a:off x="0" y="0"/>
              <a:ext cx="4486603" cy="474202"/>
            </a:xfrm>
            <a:custGeom>
              <a:avLst/>
              <a:gdLst/>
              <a:ahLst/>
              <a:cxnLst/>
              <a:rect l="l" t="t" r="r" b="b"/>
              <a:pathLst>
                <a:path w="4486603" h="474202">
                  <a:moveTo>
                    <a:pt x="4486603" y="0"/>
                  </a:moveTo>
                  <a:lnTo>
                    <a:pt x="0" y="0"/>
                  </a:lnTo>
                  <a:lnTo>
                    <a:pt x="101600" y="237101"/>
                  </a:lnTo>
                  <a:lnTo>
                    <a:pt x="0" y="474202"/>
                  </a:lnTo>
                  <a:lnTo>
                    <a:pt x="4486603" y="474202"/>
                  </a:lnTo>
                  <a:lnTo>
                    <a:pt x="4385003" y="237101"/>
                  </a:lnTo>
                  <a:lnTo>
                    <a:pt x="4486603" y="0"/>
                  </a:lnTo>
                  <a:close/>
                </a:path>
              </a:pathLst>
            </a:custGeom>
            <a:solidFill>
              <a:srgbClr val="3D4984"/>
            </a:solidFill>
          </p:spPr>
          <p:txBody>
            <a:bodyPr/>
            <a:lstStyle/>
            <a:p>
              <a:endParaRPr lang="en-GB" dirty="0"/>
            </a:p>
          </p:txBody>
        </p:sp>
        <p:sp>
          <p:nvSpPr>
            <p:cNvPr id="8" name="TextBox 8">
              <a:extLst>
                <a:ext uri="{FF2B5EF4-FFF2-40B4-BE49-F238E27FC236}">
                  <a16:creationId xmlns:a16="http://schemas.microsoft.com/office/drawing/2014/main" id="{09EE14CC-1387-268E-CE9C-6B802B6DE212}"/>
                </a:ext>
              </a:extLst>
            </p:cNvPr>
            <p:cNvSpPr txBox="1"/>
            <p:nvPr/>
          </p:nvSpPr>
          <p:spPr>
            <a:xfrm>
              <a:off x="88900" y="-38100"/>
              <a:ext cx="4308803" cy="512302"/>
            </a:xfrm>
            <a:prstGeom prst="rect">
              <a:avLst/>
            </a:prstGeom>
          </p:spPr>
          <p:txBody>
            <a:bodyPr lIns="50800" tIns="50800" rIns="50800" bIns="50800" rtlCol="0" anchor="ctr"/>
            <a:lstStyle/>
            <a:p>
              <a:pPr algn="ctr">
                <a:lnSpc>
                  <a:spcPts val="2748"/>
                </a:lnSpc>
              </a:pPr>
              <a:endParaRPr dirty="0"/>
            </a:p>
          </p:txBody>
        </p:sp>
      </p:grpSp>
      <p:sp>
        <p:nvSpPr>
          <p:cNvPr id="9" name="TextBox 9">
            <a:extLst>
              <a:ext uri="{FF2B5EF4-FFF2-40B4-BE49-F238E27FC236}">
                <a16:creationId xmlns:a16="http://schemas.microsoft.com/office/drawing/2014/main" id="{6B7C4DE9-9E57-AC38-5D1B-599B90998F79}"/>
              </a:ext>
            </a:extLst>
          </p:cNvPr>
          <p:cNvSpPr txBox="1"/>
          <p:nvPr/>
        </p:nvSpPr>
        <p:spPr>
          <a:xfrm>
            <a:off x="1028700" y="733425"/>
            <a:ext cx="16230600" cy="1583254"/>
          </a:xfrm>
          <a:prstGeom prst="rect">
            <a:avLst/>
          </a:prstGeom>
        </p:spPr>
        <p:txBody>
          <a:bodyPr lIns="0" tIns="0" rIns="0" bIns="0" rtlCol="0" anchor="t">
            <a:spAutoFit/>
          </a:bodyPr>
          <a:lstStyle/>
          <a:p>
            <a:pPr algn="ctr">
              <a:lnSpc>
                <a:spcPts val="13999"/>
              </a:lnSpc>
            </a:pPr>
            <a:r>
              <a:rPr lang="en-US" sz="9999" dirty="0">
                <a:solidFill>
                  <a:srgbClr val="FFFFFF"/>
                </a:solidFill>
                <a:latin typeface="Scripter"/>
              </a:rPr>
              <a:t>School values</a:t>
            </a:r>
          </a:p>
        </p:txBody>
      </p:sp>
      <p:sp>
        <p:nvSpPr>
          <p:cNvPr id="10" name="Freeform 10">
            <a:extLst>
              <a:ext uri="{FF2B5EF4-FFF2-40B4-BE49-F238E27FC236}">
                <a16:creationId xmlns:a16="http://schemas.microsoft.com/office/drawing/2014/main" id="{58D37B5F-C5D8-4012-72B1-F937B0E05AE3}"/>
              </a:ext>
            </a:extLst>
          </p:cNvPr>
          <p:cNvSpPr/>
          <p:nvPr/>
        </p:nvSpPr>
        <p:spPr>
          <a:xfrm rot="-10800000">
            <a:off x="15922301" y="8439035"/>
            <a:ext cx="2679148" cy="2726869"/>
          </a:xfrm>
          <a:custGeom>
            <a:avLst/>
            <a:gdLst/>
            <a:ahLst/>
            <a:cxnLst/>
            <a:rect l="l" t="t" r="r" b="b"/>
            <a:pathLst>
              <a:path w="2679148" h="2726869">
                <a:moveTo>
                  <a:pt x="0" y="0"/>
                </a:moveTo>
                <a:lnTo>
                  <a:pt x="2679148" y="0"/>
                </a:lnTo>
                <a:lnTo>
                  <a:pt x="2679148" y="2726868"/>
                </a:lnTo>
                <a:lnTo>
                  <a:pt x="0" y="2726868"/>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GB" dirty="0"/>
          </a:p>
        </p:txBody>
      </p:sp>
      <p:pic>
        <p:nvPicPr>
          <p:cNvPr id="11" name="Picture 10" descr="A blue and black text on a white background&#10;&#10;Description automatically generated">
            <a:extLst>
              <a:ext uri="{FF2B5EF4-FFF2-40B4-BE49-F238E27FC236}">
                <a16:creationId xmlns:a16="http://schemas.microsoft.com/office/drawing/2014/main" id="{915FF613-1518-2B19-5C1A-DA7CCFD3AC1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5506" y="2962232"/>
            <a:ext cx="5211208" cy="3431142"/>
          </a:xfrm>
          <a:prstGeom prst="rect">
            <a:avLst/>
          </a:prstGeom>
        </p:spPr>
      </p:pic>
      <p:pic>
        <p:nvPicPr>
          <p:cNvPr id="12" name="Picture 11" descr="A tree with roots and text&#10;&#10;Description automatically generated">
            <a:extLst>
              <a:ext uri="{FF2B5EF4-FFF2-40B4-BE49-F238E27FC236}">
                <a16:creationId xmlns:a16="http://schemas.microsoft.com/office/drawing/2014/main" id="{2A99E7BF-DC85-6A70-1394-77E8989B41D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58753" y="6041827"/>
            <a:ext cx="5826435" cy="3431143"/>
          </a:xfrm>
          <a:prstGeom prst="rect">
            <a:avLst/>
          </a:prstGeom>
        </p:spPr>
      </p:pic>
      <p:pic>
        <p:nvPicPr>
          <p:cNvPr id="13" name="Picture 12" descr="A group of pictures of people&#10;&#10;Description automatically generated">
            <a:extLst>
              <a:ext uri="{FF2B5EF4-FFF2-40B4-BE49-F238E27FC236}">
                <a16:creationId xmlns:a16="http://schemas.microsoft.com/office/drawing/2014/main" id="{233EDB96-B72B-50E7-1ED5-B25E455A824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317227" y="2962232"/>
            <a:ext cx="5373857" cy="3865970"/>
          </a:xfrm>
          <a:prstGeom prst="rect">
            <a:avLst/>
          </a:prstGeom>
        </p:spPr>
      </p:pic>
    </p:spTree>
    <p:extLst>
      <p:ext uri="{BB962C8B-B14F-4D97-AF65-F5344CB8AC3E}">
        <p14:creationId xmlns:p14="http://schemas.microsoft.com/office/powerpoint/2010/main" val="36577196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GB" dirty="0"/>
          </a:p>
        </p:txBody>
      </p:sp>
      <p:sp>
        <p:nvSpPr>
          <p:cNvPr id="3" name="Freeform 3"/>
          <p:cNvSpPr/>
          <p:nvPr/>
        </p:nvSpPr>
        <p:spPr>
          <a:xfrm rot="1085182" flipH="1">
            <a:off x="6118209" y="330957"/>
            <a:ext cx="5118959" cy="4523299"/>
          </a:xfrm>
          <a:custGeom>
            <a:avLst/>
            <a:gdLst/>
            <a:ahLst/>
            <a:cxnLst/>
            <a:rect l="l" t="t" r="r" b="b"/>
            <a:pathLst>
              <a:path w="5118959" h="4523299">
                <a:moveTo>
                  <a:pt x="5118959" y="0"/>
                </a:moveTo>
                <a:lnTo>
                  <a:pt x="0" y="0"/>
                </a:lnTo>
                <a:lnTo>
                  <a:pt x="0" y="4523298"/>
                </a:lnTo>
                <a:lnTo>
                  <a:pt x="5118959" y="4523298"/>
                </a:lnTo>
                <a:lnTo>
                  <a:pt x="5118959"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dirty="0"/>
          </a:p>
        </p:txBody>
      </p:sp>
      <p:grpSp>
        <p:nvGrpSpPr>
          <p:cNvPr id="4" name="Group 4"/>
          <p:cNvGrpSpPr/>
          <p:nvPr/>
        </p:nvGrpSpPr>
        <p:grpSpPr>
          <a:xfrm>
            <a:off x="356814" y="0"/>
            <a:ext cx="6138372" cy="3504567"/>
            <a:chOff x="0" y="0"/>
            <a:chExt cx="8184496" cy="4672757"/>
          </a:xfrm>
        </p:grpSpPr>
        <p:grpSp>
          <p:nvGrpSpPr>
            <p:cNvPr id="5" name="Group 5"/>
            <p:cNvGrpSpPr/>
            <p:nvPr/>
          </p:nvGrpSpPr>
          <p:grpSpPr>
            <a:xfrm rot="-208414">
              <a:off x="117603" y="234195"/>
              <a:ext cx="7855654" cy="4120247"/>
              <a:chOff x="0" y="0"/>
              <a:chExt cx="3077638" cy="1614204"/>
            </a:xfrm>
          </p:grpSpPr>
          <p:sp>
            <p:nvSpPr>
              <p:cNvPr id="6" name="Freeform 6"/>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cap="sq">
                <a:solidFill>
                  <a:srgbClr val="3D4984"/>
                </a:solidFill>
                <a:prstDash val="solid"/>
                <a:miter/>
              </a:ln>
            </p:spPr>
            <p:txBody>
              <a:bodyPr/>
              <a:lstStyle/>
              <a:p>
                <a:endParaRPr lang="en-GB" dirty="0"/>
              </a:p>
            </p:txBody>
          </p:sp>
          <p:sp>
            <p:nvSpPr>
              <p:cNvPr id="7" name="TextBox 7"/>
              <p:cNvSpPr txBox="1"/>
              <p:nvPr/>
            </p:nvSpPr>
            <p:spPr>
              <a:xfrm>
                <a:off x="0" y="-28575"/>
                <a:ext cx="3077638" cy="1642779"/>
              </a:xfrm>
              <a:prstGeom prst="rect">
                <a:avLst/>
              </a:prstGeom>
            </p:spPr>
            <p:txBody>
              <a:bodyPr lIns="50800" tIns="50800" rIns="50800" bIns="50800" rtlCol="0" anchor="ctr"/>
              <a:lstStyle/>
              <a:p>
                <a:pPr algn="ctr">
                  <a:lnSpc>
                    <a:spcPts val="2659"/>
                  </a:lnSpc>
                </a:pPr>
                <a:endParaRPr dirty="0"/>
              </a:p>
            </p:txBody>
          </p:sp>
        </p:grpSp>
        <p:grpSp>
          <p:nvGrpSpPr>
            <p:cNvPr id="8" name="Group 8"/>
            <p:cNvGrpSpPr/>
            <p:nvPr/>
          </p:nvGrpSpPr>
          <p:grpSpPr>
            <a:xfrm rot="191834">
              <a:off x="220056" y="336648"/>
              <a:ext cx="7855654" cy="4120247"/>
              <a:chOff x="0" y="0"/>
              <a:chExt cx="3077638" cy="1614204"/>
            </a:xfrm>
          </p:grpSpPr>
          <p:sp>
            <p:nvSpPr>
              <p:cNvPr id="9" name="Freeform 9"/>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cap="sq">
                <a:solidFill>
                  <a:srgbClr val="3D4984"/>
                </a:solidFill>
                <a:prstDash val="solid"/>
                <a:miter/>
              </a:ln>
            </p:spPr>
            <p:txBody>
              <a:bodyPr/>
              <a:lstStyle/>
              <a:p>
                <a:endParaRPr lang="en-GB" dirty="0"/>
              </a:p>
            </p:txBody>
          </p:sp>
          <p:sp>
            <p:nvSpPr>
              <p:cNvPr id="10" name="TextBox 10"/>
              <p:cNvSpPr txBox="1"/>
              <p:nvPr/>
            </p:nvSpPr>
            <p:spPr>
              <a:xfrm>
                <a:off x="0" y="-28575"/>
                <a:ext cx="3077638" cy="1642779"/>
              </a:xfrm>
              <a:prstGeom prst="rect">
                <a:avLst/>
              </a:prstGeom>
            </p:spPr>
            <p:txBody>
              <a:bodyPr lIns="50800" tIns="50800" rIns="50800" bIns="50800" rtlCol="0" anchor="ctr"/>
              <a:lstStyle/>
              <a:p>
                <a:pPr algn="ctr">
                  <a:lnSpc>
                    <a:spcPts val="2659"/>
                  </a:lnSpc>
                </a:pPr>
                <a:endParaRPr dirty="0"/>
              </a:p>
            </p:txBody>
          </p:sp>
        </p:grpSp>
        <p:grpSp>
          <p:nvGrpSpPr>
            <p:cNvPr id="11" name="Group 11"/>
            <p:cNvGrpSpPr/>
            <p:nvPr/>
          </p:nvGrpSpPr>
          <p:grpSpPr>
            <a:xfrm rot="-66823">
              <a:off x="220056" y="336648"/>
              <a:ext cx="7855654" cy="4120247"/>
              <a:chOff x="0" y="0"/>
              <a:chExt cx="3077638" cy="1614204"/>
            </a:xfrm>
          </p:grpSpPr>
          <p:sp>
            <p:nvSpPr>
              <p:cNvPr id="12" name="Freeform 12"/>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cap="sq">
                <a:solidFill>
                  <a:srgbClr val="3D4984"/>
                </a:solidFill>
                <a:prstDash val="solid"/>
                <a:miter/>
              </a:ln>
            </p:spPr>
            <p:txBody>
              <a:bodyPr/>
              <a:lstStyle/>
              <a:p>
                <a:endParaRPr lang="en-GB" dirty="0"/>
              </a:p>
            </p:txBody>
          </p:sp>
          <p:sp>
            <p:nvSpPr>
              <p:cNvPr id="13" name="TextBox 13"/>
              <p:cNvSpPr txBox="1"/>
              <p:nvPr/>
            </p:nvSpPr>
            <p:spPr>
              <a:xfrm>
                <a:off x="0" y="-28575"/>
                <a:ext cx="3077638" cy="1642779"/>
              </a:xfrm>
              <a:prstGeom prst="rect">
                <a:avLst/>
              </a:prstGeom>
            </p:spPr>
            <p:txBody>
              <a:bodyPr lIns="50800" tIns="50800" rIns="50800" bIns="50800" rtlCol="0" anchor="ctr"/>
              <a:lstStyle/>
              <a:p>
                <a:pPr algn="ctr">
                  <a:lnSpc>
                    <a:spcPts val="2659"/>
                  </a:lnSpc>
                </a:pPr>
                <a:endParaRPr dirty="0"/>
              </a:p>
            </p:txBody>
          </p:sp>
        </p:grpSp>
        <p:grpSp>
          <p:nvGrpSpPr>
            <p:cNvPr id="14" name="Group 14"/>
            <p:cNvGrpSpPr/>
            <p:nvPr/>
          </p:nvGrpSpPr>
          <p:grpSpPr>
            <a:xfrm>
              <a:off x="220056" y="336648"/>
              <a:ext cx="7855654" cy="4120247"/>
              <a:chOff x="0" y="0"/>
              <a:chExt cx="3077638" cy="1614204"/>
            </a:xfrm>
          </p:grpSpPr>
          <p:sp>
            <p:nvSpPr>
              <p:cNvPr id="15" name="Freeform 15"/>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cap="sq">
                <a:solidFill>
                  <a:srgbClr val="3D4984"/>
                </a:solidFill>
                <a:prstDash val="solid"/>
                <a:miter/>
              </a:ln>
            </p:spPr>
            <p:txBody>
              <a:bodyPr/>
              <a:lstStyle/>
              <a:p>
                <a:endParaRPr lang="en-GB" dirty="0"/>
              </a:p>
            </p:txBody>
          </p:sp>
          <p:sp>
            <p:nvSpPr>
              <p:cNvPr id="16" name="TextBox 16"/>
              <p:cNvSpPr txBox="1"/>
              <p:nvPr/>
            </p:nvSpPr>
            <p:spPr>
              <a:xfrm>
                <a:off x="0" y="-28575"/>
                <a:ext cx="3077638" cy="1642779"/>
              </a:xfrm>
              <a:prstGeom prst="rect">
                <a:avLst/>
              </a:prstGeom>
            </p:spPr>
            <p:txBody>
              <a:bodyPr lIns="50800" tIns="50800" rIns="50800" bIns="50800" rtlCol="0" anchor="ctr"/>
              <a:lstStyle/>
              <a:p>
                <a:pPr algn="ctr">
                  <a:lnSpc>
                    <a:spcPts val="2659"/>
                  </a:lnSpc>
                </a:pPr>
                <a:endParaRPr dirty="0"/>
              </a:p>
            </p:txBody>
          </p:sp>
        </p:grpSp>
      </p:grpSp>
      <p:sp>
        <p:nvSpPr>
          <p:cNvPr id="17" name="Freeform 17"/>
          <p:cNvSpPr/>
          <p:nvPr/>
        </p:nvSpPr>
        <p:spPr>
          <a:xfrm flipH="1">
            <a:off x="356814" y="5537097"/>
            <a:ext cx="4658070" cy="4741038"/>
          </a:xfrm>
          <a:custGeom>
            <a:avLst/>
            <a:gdLst/>
            <a:ahLst/>
            <a:cxnLst/>
            <a:rect l="l" t="t" r="r" b="b"/>
            <a:pathLst>
              <a:path w="4658070" h="4741038">
                <a:moveTo>
                  <a:pt x="4658069" y="0"/>
                </a:moveTo>
                <a:lnTo>
                  <a:pt x="0" y="0"/>
                </a:lnTo>
                <a:lnTo>
                  <a:pt x="0" y="4741038"/>
                </a:lnTo>
                <a:lnTo>
                  <a:pt x="4658069" y="4741038"/>
                </a:lnTo>
                <a:lnTo>
                  <a:pt x="4658069"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GB" dirty="0"/>
          </a:p>
        </p:txBody>
      </p:sp>
      <p:grpSp>
        <p:nvGrpSpPr>
          <p:cNvPr id="18" name="Group 18"/>
          <p:cNvGrpSpPr/>
          <p:nvPr/>
        </p:nvGrpSpPr>
        <p:grpSpPr>
          <a:xfrm rot="3146640">
            <a:off x="15750824" y="7754465"/>
            <a:ext cx="2382434" cy="2508718"/>
            <a:chOff x="0" y="0"/>
            <a:chExt cx="3176579" cy="3344957"/>
          </a:xfrm>
        </p:grpSpPr>
        <p:sp>
          <p:nvSpPr>
            <p:cNvPr id="19" name="Freeform 19"/>
            <p:cNvSpPr/>
            <p:nvPr/>
          </p:nvSpPr>
          <p:spPr>
            <a:xfrm rot="5871076">
              <a:off x="115178" y="56095"/>
              <a:ext cx="1314322" cy="1378057"/>
            </a:xfrm>
            <a:custGeom>
              <a:avLst/>
              <a:gdLst/>
              <a:ahLst/>
              <a:cxnLst/>
              <a:rect l="l" t="t" r="r" b="b"/>
              <a:pathLst>
                <a:path w="1314322" h="1378057">
                  <a:moveTo>
                    <a:pt x="0" y="0"/>
                  </a:moveTo>
                  <a:lnTo>
                    <a:pt x="1314322" y="0"/>
                  </a:lnTo>
                  <a:lnTo>
                    <a:pt x="1314322" y="1378057"/>
                  </a:lnTo>
                  <a:lnTo>
                    <a:pt x="0" y="1378057"/>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GB" dirty="0"/>
            </a:p>
          </p:txBody>
        </p:sp>
        <p:sp>
          <p:nvSpPr>
            <p:cNvPr id="20" name="Freeform 20"/>
            <p:cNvSpPr/>
            <p:nvPr/>
          </p:nvSpPr>
          <p:spPr>
            <a:xfrm rot="-9991959">
              <a:off x="1719858" y="1226379"/>
              <a:ext cx="1314322" cy="1378057"/>
            </a:xfrm>
            <a:custGeom>
              <a:avLst/>
              <a:gdLst/>
              <a:ahLst/>
              <a:cxnLst/>
              <a:rect l="l" t="t" r="r" b="b"/>
              <a:pathLst>
                <a:path w="1314322" h="1378057">
                  <a:moveTo>
                    <a:pt x="0" y="0"/>
                  </a:moveTo>
                  <a:lnTo>
                    <a:pt x="1314322" y="0"/>
                  </a:lnTo>
                  <a:lnTo>
                    <a:pt x="1314322" y="1378057"/>
                  </a:lnTo>
                  <a:lnTo>
                    <a:pt x="0" y="1378057"/>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GB" dirty="0"/>
            </a:p>
          </p:txBody>
        </p:sp>
        <p:sp>
          <p:nvSpPr>
            <p:cNvPr id="21" name="Freeform 21"/>
            <p:cNvSpPr/>
            <p:nvPr/>
          </p:nvSpPr>
          <p:spPr>
            <a:xfrm rot="2245436">
              <a:off x="473625" y="1709367"/>
              <a:ext cx="1314322" cy="1378057"/>
            </a:xfrm>
            <a:custGeom>
              <a:avLst/>
              <a:gdLst/>
              <a:ahLst/>
              <a:cxnLst/>
              <a:rect l="l" t="t" r="r" b="b"/>
              <a:pathLst>
                <a:path w="1314322" h="1378057">
                  <a:moveTo>
                    <a:pt x="0" y="0"/>
                  </a:moveTo>
                  <a:lnTo>
                    <a:pt x="1314322" y="0"/>
                  </a:lnTo>
                  <a:lnTo>
                    <a:pt x="1314322" y="1378058"/>
                  </a:lnTo>
                  <a:lnTo>
                    <a:pt x="0" y="1378058"/>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GB" dirty="0"/>
            </a:p>
          </p:txBody>
        </p:sp>
      </p:grpSp>
      <p:sp>
        <p:nvSpPr>
          <p:cNvPr id="23" name="TextBox 23"/>
          <p:cNvSpPr txBox="1"/>
          <p:nvPr/>
        </p:nvSpPr>
        <p:spPr>
          <a:xfrm>
            <a:off x="-3066955" y="838200"/>
            <a:ext cx="12985910" cy="995529"/>
          </a:xfrm>
          <a:prstGeom prst="rect">
            <a:avLst/>
          </a:prstGeom>
        </p:spPr>
        <p:txBody>
          <a:bodyPr lIns="0" tIns="0" rIns="0" bIns="0" rtlCol="0" anchor="t">
            <a:spAutoFit/>
          </a:bodyPr>
          <a:lstStyle/>
          <a:p>
            <a:pPr algn="ctr">
              <a:lnSpc>
                <a:spcPts val="8820"/>
              </a:lnSpc>
            </a:pPr>
            <a:r>
              <a:rPr lang="en-US" sz="4800" dirty="0">
                <a:solidFill>
                  <a:srgbClr val="110E18"/>
                </a:solidFill>
                <a:latin typeface="Scripter"/>
              </a:rPr>
              <a:t>Our golden Promises</a:t>
            </a:r>
          </a:p>
        </p:txBody>
      </p:sp>
      <p:pic>
        <p:nvPicPr>
          <p:cNvPr id="22" name="Picture 21" descr="A screenshot of a computer&#10;&#10;Description automatically generated">
            <a:extLst>
              <a:ext uri="{FF2B5EF4-FFF2-40B4-BE49-F238E27FC236}">
                <a16:creationId xmlns:a16="http://schemas.microsoft.com/office/drawing/2014/main" id="{67825FDC-826D-ED29-ED18-3E61899FDBC1}"/>
              </a:ext>
            </a:extLst>
          </p:cNvPr>
          <p:cNvPicPr>
            <a:picLocks noChangeAspect="1"/>
          </p:cNvPicPr>
          <p:nvPr/>
        </p:nvPicPr>
        <p:blipFill rotWithShape="1">
          <a:blip r:embed="rId8"/>
          <a:srcRect l="16872" t="10249" r="37449" b="34528"/>
          <a:stretch/>
        </p:blipFill>
        <p:spPr>
          <a:xfrm>
            <a:off x="3278605" y="1834816"/>
            <a:ext cx="11492858" cy="7905926"/>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CC5656-D0E8-9437-B054-DBA7ABA3F31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4B1FC15-608C-D54D-2C7B-35A4144E41F1}"/>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GB" dirty="0"/>
          </a:p>
        </p:txBody>
      </p:sp>
      <p:sp>
        <p:nvSpPr>
          <p:cNvPr id="3" name="Freeform 3">
            <a:extLst>
              <a:ext uri="{FF2B5EF4-FFF2-40B4-BE49-F238E27FC236}">
                <a16:creationId xmlns:a16="http://schemas.microsoft.com/office/drawing/2014/main" id="{73A39DFB-2AC8-1DF8-5106-FFC51A56AB79}"/>
              </a:ext>
            </a:extLst>
          </p:cNvPr>
          <p:cNvSpPr/>
          <p:nvPr/>
        </p:nvSpPr>
        <p:spPr>
          <a:xfrm rot="5871076">
            <a:off x="-250277" y="8177639"/>
            <a:ext cx="985742" cy="1033543"/>
          </a:xfrm>
          <a:custGeom>
            <a:avLst/>
            <a:gdLst/>
            <a:ahLst/>
            <a:cxnLst/>
            <a:rect l="l" t="t" r="r" b="b"/>
            <a:pathLst>
              <a:path w="985742" h="1033543">
                <a:moveTo>
                  <a:pt x="0" y="0"/>
                </a:moveTo>
                <a:lnTo>
                  <a:pt x="985742" y="0"/>
                </a:lnTo>
                <a:lnTo>
                  <a:pt x="985742" y="1033543"/>
                </a:lnTo>
                <a:lnTo>
                  <a:pt x="0" y="1033543"/>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dirty="0"/>
          </a:p>
        </p:txBody>
      </p:sp>
      <p:sp>
        <p:nvSpPr>
          <p:cNvPr id="4" name="Freeform 4">
            <a:extLst>
              <a:ext uri="{FF2B5EF4-FFF2-40B4-BE49-F238E27FC236}">
                <a16:creationId xmlns:a16="http://schemas.microsoft.com/office/drawing/2014/main" id="{D5D7D6D4-267A-4ABE-0765-C6D5607E6626}"/>
              </a:ext>
            </a:extLst>
          </p:cNvPr>
          <p:cNvSpPr/>
          <p:nvPr/>
        </p:nvSpPr>
        <p:spPr>
          <a:xfrm rot="-9991959">
            <a:off x="953233" y="9055351"/>
            <a:ext cx="985742" cy="1033543"/>
          </a:xfrm>
          <a:custGeom>
            <a:avLst/>
            <a:gdLst/>
            <a:ahLst/>
            <a:cxnLst/>
            <a:rect l="l" t="t" r="r" b="b"/>
            <a:pathLst>
              <a:path w="985742" h="1033543">
                <a:moveTo>
                  <a:pt x="0" y="0"/>
                </a:moveTo>
                <a:lnTo>
                  <a:pt x="985742" y="0"/>
                </a:lnTo>
                <a:lnTo>
                  <a:pt x="985742" y="1033543"/>
                </a:lnTo>
                <a:lnTo>
                  <a:pt x="0" y="1033543"/>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GB" dirty="0"/>
          </a:p>
        </p:txBody>
      </p:sp>
      <p:sp>
        <p:nvSpPr>
          <p:cNvPr id="5" name="Freeform 5">
            <a:extLst>
              <a:ext uri="{FF2B5EF4-FFF2-40B4-BE49-F238E27FC236}">
                <a16:creationId xmlns:a16="http://schemas.microsoft.com/office/drawing/2014/main" id="{994274C0-838B-B2DD-4BFA-5DC92C7B950F}"/>
              </a:ext>
            </a:extLst>
          </p:cNvPr>
          <p:cNvSpPr/>
          <p:nvPr/>
        </p:nvSpPr>
        <p:spPr>
          <a:xfrm rot="2245436">
            <a:off x="18558" y="9417593"/>
            <a:ext cx="985742" cy="1033543"/>
          </a:xfrm>
          <a:custGeom>
            <a:avLst/>
            <a:gdLst/>
            <a:ahLst/>
            <a:cxnLst/>
            <a:rect l="l" t="t" r="r" b="b"/>
            <a:pathLst>
              <a:path w="985742" h="1033543">
                <a:moveTo>
                  <a:pt x="0" y="0"/>
                </a:moveTo>
                <a:lnTo>
                  <a:pt x="985742" y="0"/>
                </a:lnTo>
                <a:lnTo>
                  <a:pt x="985742" y="1033543"/>
                </a:lnTo>
                <a:lnTo>
                  <a:pt x="0" y="1033543"/>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GB" dirty="0"/>
          </a:p>
        </p:txBody>
      </p:sp>
      <p:grpSp>
        <p:nvGrpSpPr>
          <p:cNvPr id="6" name="Group 6">
            <a:extLst>
              <a:ext uri="{FF2B5EF4-FFF2-40B4-BE49-F238E27FC236}">
                <a16:creationId xmlns:a16="http://schemas.microsoft.com/office/drawing/2014/main" id="{982F43B6-179C-6F4F-CBDE-1863B4E6333F}"/>
              </a:ext>
            </a:extLst>
          </p:cNvPr>
          <p:cNvGrpSpPr/>
          <p:nvPr/>
        </p:nvGrpSpPr>
        <p:grpSpPr>
          <a:xfrm>
            <a:off x="642546" y="813064"/>
            <a:ext cx="17035072" cy="1800486"/>
            <a:chOff x="0" y="0"/>
            <a:chExt cx="4486603" cy="474202"/>
          </a:xfrm>
        </p:grpSpPr>
        <p:sp>
          <p:nvSpPr>
            <p:cNvPr id="7" name="Freeform 7">
              <a:extLst>
                <a:ext uri="{FF2B5EF4-FFF2-40B4-BE49-F238E27FC236}">
                  <a16:creationId xmlns:a16="http://schemas.microsoft.com/office/drawing/2014/main" id="{F7B7F761-C9DB-AABF-6CDD-6172081D6A0B}"/>
                </a:ext>
              </a:extLst>
            </p:cNvPr>
            <p:cNvSpPr/>
            <p:nvPr/>
          </p:nvSpPr>
          <p:spPr>
            <a:xfrm>
              <a:off x="0" y="0"/>
              <a:ext cx="4486603" cy="474202"/>
            </a:xfrm>
            <a:custGeom>
              <a:avLst/>
              <a:gdLst/>
              <a:ahLst/>
              <a:cxnLst/>
              <a:rect l="l" t="t" r="r" b="b"/>
              <a:pathLst>
                <a:path w="4486603" h="474202">
                  <a:moveTo>
                    <a:pt x="4486603" y="0"/>
                  </a:moveTo>
                  <a:lnTo>
                    <a:pt x="0" y="0"/>
                  </a:lnTo>
                  <a:lnTo>
                    <a:pt x="101600" y="237101"/>
                  </a:lnTo>
                  <a:lnTo>
                    <a:pt x="0" y="474202"/>
                  </a:lnTo>
                  <a:lnTo>
                    <a:pt x="4486603" y="474202"/>
                  </a:lnTo>
                  <a:lnTo>
                    <a:pt x="4385003" y="237101"/>
                  </a:lnTo>
                  <a:lnTo>
                    <a:pt x="4486603" y="0"/>
                  </a:lnTo>
                  <a:close/>
                </a:path>
              </a:pathLst>
            </a:custGeom>
            <a:solidFill>
              <a:srgbClr val="3D4984"/>
            </a:solidFill>
          </p:spPr>
          <p:txBody>
            <a:bodyPr/>
            <a:lstStyle/>
            <a:p>
              <a:endParaRPr lang="en-GB" dirty="0"/>
            </a:p>
          </p:txBody>
        </p:sp>
        <p:sp>
          <p:nvSpPr>
            <p:cNvPr id="8" name="TextBox 8">
              <a:extLst>
                <a:ext uri="{FF2B5EF4-FFF2-40B4-BE49-F238E27FC236}">
                  <a16:creationId xmlns:a16="http://schemas.microsoft.com/office/drawing/2014/main" id="{2A439A21-DB74-6792-EC4E-D96D0B4E4605}"/>
                </a:ext>
              </a:extLst>
            </p:cNvPr>
            <p:cNvSpPr txBox="1"/>
            <p:nvPr/>
          </p:nvSpPr>
          <p:spPr>
            <a:xfrm>
              <a:off x="88900" y="-38100"/>
              <a:ext cx="4308803" cy="512302"/>
            </a:xfrm>
            <a:prstGeom prst="rect">
              <a:avLst/>
            </a:prstGeom>
          </p:spPr>
          <p:txBody>
            <a:bodyPr lIns="50800" tIns="50800" rIns="50800" bIns="50800" rtlCol="0" anchor="ctr"/>
            <a:lstStyle/>
            <a:p>
              <a:pPr algn="ctr">
                <a:lnSpc>
                  <a:spcPts val="2748"/>
                </a:lnSpc>
              </a:pPr>
              <a:endParaRPr dirty="0"/>
            </a:p>
          </p:txBody>
        </p:sp>
      </p:grpSp>
      <p:sp>
        <p:nvSpPr>
          <p:cNvPr id="9" name="TextBox 9">
            <a:extLst>
              <a:ext uri="{FF2B5EF4-FFF2-40B4-BE49-F238E27FC236}">
                <a16:creationId xmlns:a16="http://schemas.microsoft.com/office/drawing/2014/main" id="{5EA80663-5B50-2674-0388-99092EE84561}"/>
              </a:ext>
            </a:extLst>
          </p:cNvPr>
          <p:cNvSpPr txBox="1"/>
          <p:nvPr/>
        </p:nvSpPr>
        <p:spPr>
          <a:xfrm>
            <a:off x="1028700" y="733425"/>
            <a:ext cx="16230600" cy="1583254"/>
          </a:xfrm>
          <a:prstGeom prst="rect">
            <a:avLst/>
          </a:prstGeom>
        </p:spPr>
        <p:txBody>
          <a:bodyPr lIns="0" tIns="0" rIns="0" bIns="0" rtlCol="0" anchor="t">
            <a:spAutoFit/>
          </a:bodyPr>
          <a:lstStyle/>
          <a:p>
            <a:pPr algn="ctr">
              <a:lnSpc>
                <a:spcPts val="13999"/>
              </a:lnSpc>
            </a:pPr>
            <a:r>
              <a:rPr lang="en-US" sz="9999" dirty="0" err="1">
                <a:solidFill>
                  <a:srgbClr val="FFFFFF"/>
                </a:solidFill>
                <a:latin typeface="Scripter"/>
              </a:rPr>
              <a:t>BEHAvIOUR</a:t>
            </a:r>
            <a:endParaRPr lang="en-US" sz="9999" dirty="0">
              <a:solidFill>
                <a:srgbClr val="FFFFFF"/>
              </a:solidFill>
              <a:latin typeface="Scripter"/>
            </a:endParaRPr>
          </a:p>
        </p:txBody>
      </p:sp>
      <p:sp>
        <p:nvSpPr>
          <p:cNvPr id="10" name="Freeform 10">
            <a:extLst>
              <a:ext uri="{FF2B5EF4-FFF2-40B4-BE49-F238E27FC236}">
                <a16:creationId xmlns:a16="http://schemas.microsoft.com/office/drawing/2014/main" id="{254F2E37-2B3E-51C4-C7A3-F3AA091A6358}"/>
              </a:ext>
            </a:extLst>
          </p:cNvPr>
          <p:cNvSpPr/>
          <p:nvPr/>
        </p:nvSpPr>
        <p:spPr>
          <a:xfrm rot="-10800000">
            <a:off x="15922301" y="8439035"/>
            <a:ext cx="2679148" cy="2726869"/>
          </a:xfrm>
          <a:custGeom>
            <a:avLst/>
            <a:gdLst/>
            <a:ahLst/>
            <a:cxnLst/>
            <a:rect l="l" t="t" r="r" b="b"/>
            <a:pathLst>
              <a:path w="2679148" h="2726869">
                <a:moveTo>
                  <a:pt x="0" y="0"/>
                </a:moveTo>
                <a:lnTo>
                  <a:pt x="2679148" y="0"/>
                </a:lnTo>
                <a:lnTo>
                  <a:pt x="2679148" y="2726868"/>
                </a:lnTo>
                <a:lnTo>
                  <a:pt x="0" y="2726868"/>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3" name="TextBox 12">
            <a:extLst>
              <a:ext uri="{FF2B5EF4-FFF2-40B4-BE49-F238E27FC236}">
                <a16:creationId xmlns:a16="http://schemas.microsoft.com/office/drawing/2014/main" id="{D3676B17-2516-0E07-C8A0-4A9F24EDCB0D}"/>
              </a:ext>
            </a:extLst>
          </p:cNvPr>
          <p:cNvSpPr txBox="1"/>
          <p:nvPr/>
        </p:nvSpPr>
        <p:spPr>
          <a:xfrm>
            <a:off x="1864422" y="2693189"/>
            <a:ext cx="15813196" cy="6017673"/>
          </a:xfrm>
          <a:prstGeom prst="rect">
            <a:avLst/>
          </a:prstGeom>
          <a:noFill/>
        </p:spPr>
        <p:txBody>
          <a:bodyPr wrap="square">
            <a:spAutoFit/>
          </a:bodyPr>
          <a:lstStyle/>
          <a:p>
            <a:pPr marL="6350" marR="38100" indent="-6350">
              <a:lnSpc>
                <a:spcPct val="150000"/>
              </a:lnSpc>
              <a:spcAft>
                <a:spcPts val="20"/>
              </a:spcAft>
              <a:buNone/>
            </a:pPr>
            <a:r>
              <a:rPr lang="en-GB"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To create a culture of exceptionally good behaviour; for learning, for community, for life.  </a:t>
            </a:r>
            <a:endParaRPr lang="en-GB" sz="3200" dirty="0">
              <a:solidFill>
                <a:srgbClr val="000000"/>
              </a:solidFill>
              <a:effectLst/>
              <a:latin typeface="Calibri" panose="020F0502020204030204" pitchFamily="34" charset="0"/>
              <a:ea typeface="Calibri" panose="020F0502020204030204" pitchFamily="34" charset="0"/>
            </a:endParaRPr>
          </a:p>
          <a:p>
            <a:pPr marL="6350" marR="38100" indent="-6350">
              <a:lnSpc>
                <a:spcPct val="150000"/>
              </a:lnSpc>
              <a:spcAft>
                <a:spcPts val="20"/>
              </a:spcAft>
              <a:buNone/>
            </a:pPr>
            <a:r>
              <a:rPr lang="en-GB"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To respect and care for all members of the school community, adults and children as reflected in our Christian ethos.  </a:t>
            </a:r>
            <a:endParaRPr lang="en-GB" sz="3200" dirty="0">
              <a:solidFill>
                <a:srgbClr val="000000"/>
              </a:solidFill>
              <a:effectLst/>
              <a:latin typeface="Calibri" panose="020F0502020204030204" pitchFamily="34" charset="0"/>
              <a:ea typeface="Calibri" panose="020F0502020204030204" pitchFamily="34" charset="0"/>
            </a:endParaRPr>
          </a:p>
          <a:p>
            <a:pPr marL="6350" marR="38100" indent="-6350">
              <a:lnSpc>
                <a:spcPct val="150000"/>
              </a:lnSpc>
              <a:spcAft>
                <a:spcPts val="20"/>
              </a:spcAft>
              <a:buNone/>
            </a:pPr>
            <a:r>
              <a:rPr lang="en-GB"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To help learners take control over their behaviour and be responsible for the consequences of it.  </a:t>
            </a:r>
            <a:endParaRPr lang="en-GB" sz="3200" dirty="0">
              <a:solidFill>
                <a:srgbClr val="000000"/>
              </a:solidFill>
              <a:effectLst/>
              <a:latin typeface="Calibri" panose="020F0502020204030204" pitchFamily="34" charset="0"/>
              <a:ea typeface="Calibri" panose="020F0502020204030204" pitchFamily="34" charset="0"/>
            </a:endParaRPr>
          </a:p>
          <a:p>
            <a:pPr marL="6350" marR="38100" indent="-6350">
              <a:lnSpc>
                <a:spcPct val="150000"/>
              </a:lnSpc>
              <a:spcAft>
                <a:spcPts val="20"/>
              </a:spcAft>
              <a:buNone/>
            </a:pPr>
            <a:r>
              <a:rPr lang="en-GB"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To build a community which values kindness, care, cooperation, and empathy for others.   </a:t>
            </a:r>
            <a:endParaRPr lang="en-GB" sz="3200" dirty="0">
              <a:solidFill>
                <a:srgbClr val="000000"/>
              </a:solidFill>
              <a:effectLst/>
              <a:latin typeface="Calibri" panose="020F0502020204030204" pitchFamily="34" charset="0"/>
              <a:ea typeface="Calibri" panose="020F0502020204030204" pitchFamily="34" charset="0"/>
            </a:endParaRPr>
          </a:p>
          <a:p>
            <a:pPr marL="6350" marR="38100" indent="-6350">
              <a:lnSpc>
                <a:spcPct val="150000"/>
              </a:lnSpc>
              <a:spcAft>
                <a:spcPts val="20"/>
              </a:spcAft>
              <a:buNone/>
            </a:pPr>
            <a:r>
              <a:rPr lang="en-GB"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To develop courage and resilience in overcoming difficult situations, being able to move on from them positively.  </a:t>
            </a:r>
            <a:endParaRPr lang="en-GB" sz="3200" dirty="0">
              <a:solidFill>
                <a:srgbClr val="000000"/>
              </a:solidFill>
              <a:effectLst/>
              <a:latin typeface="Calibri" panose="020F0502020204030204" pitchFamily="34" charset="0"/>
              <a:ea typeface="Calibri" panose="020F0502020204030204" pitchFamily="34" charset="0"/>
            </a:endParaRPr>
          </a:p>
          <a:p>
            <a:pPr marL="6350" marR="38100" indent="-6350">
              <a:lnSpc>
                <a:spcPct val="150000"/>
              </a:lnSpc>
              <a:spcAft>
                <a:spcPts val="20"/>
              </a:spcAft>
              <a:buNone/>
            </a:pPr>
            <a:r>
              <a:rPr lang="en-GB"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To encourage pupils to make ‘good choices’.   </a:t>
            </a:r>
            <a:endParaRPr lang="en-GB" sz="3200" dirty="0">
              <a:solidFill>
                <a:srgbClr val="000000"/>
              </a:solidFill>
              <a:effectLst/>
              <a:latin typeface="Calibri" panose="020F0502020204030204" pitchFamily="34" charset="0"/>
              <a:ea typeface="Calibri" panose="020F0502020204030204" pitchFamily="34" charset="0"/>
            </a:endParaRPr>
          </a:p>
          <a:p>
            <a:pPr marL="6350" marR="38100" indent="-6350">
              <a:lnSpc>
                <a:spcPct val="150000"/>
              </a:lnSpc>
              <a:spcAft>
                <a:spcPts val="20"/>
              </a:spcAft>
            </a:pPr>
            <a:r>
              <a:rPr lang="en-GB"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To promote community cohesion through improved relationships.</a:t>
            </a:r>
            <a:endParaRPr lang="en-GB" sz="3200" dirty="0">
              <a:solidFill>
                <a:srgbClr val="000000"/>
              </a:solidFill>
              <a:effectLst/>
              <a:latin typeface="Calibri" panose="020F0502020204030204" pitchFamily="34" charset="0"/>
              <a:ea typeface="Calibri" panose="020F0502020204030204" pitchFamily="34" charset="0"/>
            </a:endParaRPr>
          </a:p>
        </p:txBody>
      </p:sp>
      <p:sp>
        <p:nvSpPr>
          <p:cNvPr id="14" name="Rectangle 13">
            <a:extLst>
              <a:ext uri="{FF2B5EF4-FFF2-40B4-BE49-F238E27FC236}">
                <a16:creationId xmlns:a16="http://schemas.microsoft.com/office/drawing/2014/main" id="{4E4195DB-F1AA-D10A-965D-BFA9A848CD3E}"/>
              </a:ext>
            </a:extLst>
          </p:cNvPr>
          <p:cNvSpPr/>
          <p:nvPr/>
        </p:nvSpPr>
        <p:spPr>
          <a:xfrm>
            <a:off x="13450018" y="908635"/>
            <a:ext cx="3622430" cy="150361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t>Sanctions</a:t>
            </a:r>
            <a:endParaRPr lang="en-GB" dirty="0"/>
          </a:p>
        </p:txBody>
      </p:sp>
    </p:spTree>
    <p:extLst>
      <p:ext uri="{BB962C8B-B14F-4D97-AF65-F5344CB8AC3E}">
        <p14:creationId xmlns:p14="http://schemas.microsoft.com/office/powerpoint/2010/main" val="32760900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1CE0C4-1329-8767-5952-7924D75634F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338E2BB-D856-C81E-EFEB-EF66B83246F1}"/>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GB" dirty="0"/>
          </a:p>
        </p:txBody>
      </p:sp>
      <p:sp>
        <p:nvSpPr>
          <p:cNvPr id="3" name="Freeform 3">
            <a:extLst>
              <a:ext uri="{FF2B5EF4-FFF2-40B4-BE49-F238E27FC236}">
                <a16:creationId xmlns:a16="http://schemas.microsoft.com/office/drawing/2014/main" id="{8EF59DD5-1831-C2A3-9401-14474FA30CDD}"/>
              </a:ext>
            </a:extLst>
          </p:cNvPr>
          <p:cNvSpPr/>
          <p:nvPr/>
        </p:nvSpPr>
        <p:spPr>
          <a:xfrm rot="5871076">
            <a:off x="-250277" y="8177639"/>
            <a:ext cx="985742" cy="1033543"/>
          </a:xfrm>
          <a:custGeom>
            <a:avLst/>
            <a:gdLst/>
            <a:ahLst/>
            <a:cxnLst/>
            <a:rect l="l" t="t" r="r" b="b"/>
            <a:pathLst>
              <a:path w="985742" h="1033543">
                <a:moveTo>
                  <a:pt x="0" y="0"/>
                </a:moveTo>
                <a:lnTo>
                  <a:pt x="985742" y="0"/>
                </a:lnTo>
                <a:lnTo>
                  <a:pt x="985742" y="1033543"/>
                </a:lnTo>
                <a:lnTo>
                  <a:pt x="0" y="1033543"/>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dirty="0"/>
          </a:p>
        </p:txBody>
      </p:sp>
      <p:sp>
        <p:nvSpPr>
          <p:cNvPr id="4" name="Freeform 4">
            <a:extLst>
              <a:ext uri="{FF2B5EF4-FFF2-40B4-BE49-F238E27FC236}">
                <a16:creationId xmlns:a16="http://schemas.microsoft.com/office/drawing/2014/main" id="{2A33AD65-4705-1F7D-8F66-C14BE7A4BA04}"/>
              </a:ext>
            </a:extLst>
          </p:cNvPr>
          <p:cNvSpPr/>
          <p:nvPr/>
        </p:nvSpPr>
        <p:spPr>
          <a:xfrm rot="-9991959">
            <a:off x="953233" y="9055351"/>
            <a:ext cx="985742" cy="1033543"/>
          </a:xfrm>
          <a:custGeom>
            <a:avLst/>
            <a:gdLst/>
            <a:ahLst/>
            <a:cxnLst/>
            <a:rect l="l" t="t" r="r" b="b"/>
            <a:pathLst>
              <a:path w="985742" h="1033543">
                <a:moveTo>
                  <a:pt x="0" y="0"/>
                </a:moveTo>
                <a:lnTo>
                  <a:pt x="985742" y="0"/>
                </a:lnTo>
                <a:lnTo>
                  <a:pt x="985742" y="1033543"/>
                </a:lnTo>
                <a:lnTo>
                  <a:pt x="0" y="1033543"/>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GB" dirty="0"/>
          </a:p>
        </p:txBody>
      </p:sp>
      <p:sp>
        <p:nvSpPr>
          <p:cNvPr id="5" name="Freeform 5">
            <a:extLst>
              <a:ext uri="{FF2B5EF4-FFF2-40B4-BE49-F238E27FC236}">
                <a16:creationId xmlns:a16="http://schemas.microsoft.com/office/drawing/2014/main" id="{C7FE2E1E-A7EF-FA71-42AD-CF11EE93A626}"/>
              </a:ext>
            </a:extLst>
          </p:cNvPr>
          <p:cNvSpPr/>
          <p:nvPr/>
        </p:nvSpPr>
        <p:spPr>
          <a:xfrm rot="2245436">
            <a:off x="18558" y="9417593"/>
            <a:ext cx="985742" cy="1033543"/>
          </a:xfrm>
          <a:custGeom>
            <a:avLst/>
            <a:gdLst/>
            <a:ahLst/>
            <a:cxnLst/>
            <a:rect l="l" t="t" r="r" b="b"/>
            <a:pathLst>
              <a:path w="985742" h="1033543">
                <a:moveTo>
                  <a:pt x="0" y="0"/>
                </a:moveTo>
                <a:lnTo>
                  <a:pt x="985742" y="0"/>
                </a:lnTo>
                <a:lnTo>
                  <a:pt x="985742" y="1033543"/>
                </a:lnTo>
                <a:lnTo>
                  <a:pt x="0" y="1033543"/>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GB" dirty="0"/>
          </a:p>
        </p:txBody>
      </p:sp>
      <p:grpSp>
        <p:nvGrpSpPr>
          <p:cNvPr id="6" name="Group 6">
            <a:extLst>
              <a:ext uri="{FF2B5EF4-FFF2-40B4-BE49-F238E27FC236}">
                <a16:creationId xmlns:a16="http://schemas.microsoft.com/office/drawing/2014/main" id="{B3E269C0-62E8-2A56-D04A-352B2362168E}"/>
              </a:ext>
            </a:extLst>
          </p:cNvPr>
          <p:cNvGrpSpPr/>
          <p:nvPr/>
        </p:nvGrpSpPr>
        <p:grpSpPr>
          <a:xfrm>
            <a:off x="642546" y="813064"/>
            <a:ext cx="17035072" cy="1800486"/>
            <a:chOff x="0" y="0"/>
            <a:chExt cx="4486603" cy="474202"/>
          </a:xfrm>
        </p:grpSpPr>
        <p:sp>
          <p:nvSpPr>
            <p:cNvPr id="7" name="Freeform 7">
              <a:extLst>
                <a:ext uri="{FF2B5EF4-FFF2-40B4-BE49-F238E27FC236}">
                  <a16:creationId xmlns:a16="http://schemas.microsoft.com/office/drawing/2014/main" id="{27213F03-5416-6657-A1F3-23957700716D}"/>
                </a:ext>
              </a:extLst>
            </p:cNvPr>
            <p:cNvSpPr/>
            <p:nvPr/>
          </p:nvSpPr>
          <p:spPr>
            <a:xfrm>
              <a:off x="0" y="0"/>
              <a:ext cx="4486603" cy="474202"/>
            </a:xfrm>
            <a:custGeom>
              <a:avLst/>
              <a:gdLst/>
              <a:ahLst/>
              <a:cxnLst/>
              <a:rect l="l" t="t" r="r" b="b"/>
              <a:pathLst>
                <a:path w="4486603" h="474202">
                  <a:moveTo>
                    <a:pt x="4486603" y="0"/>
                  </a:moveTo>
                  <a:lnTo>
                    <a:pt x="0" y="0"/>
                  </a:lnTo>
                  <a:lnTo>
                    <a:pt x="101600" y="237101"/>
                  </a:lnTo>
                  <a:lnTo>
                    <a:pt x="0" y="474202"/>
                  </a:lnTo>
                  <a:lnTo>
                    <a:pt x="4486603" y="474202"/>
                  </a:lnTo>
                  <a:lnTo>
                    <a:pt x="4385003" y="237101"/>
                  </a:lnTo>
                  <a:lnTo>
                    <a:pt x="4486603" y="0"/>
                  </a:lnTo>
                  <a:close/>
                </a:path>
              </a:pathLst>
            </a:custGeom>
            <a:solidFill>
              <a:srgbClr val="3D4984"/>
            </a:solidFill>
          </p:spPr>
          <p:txBody>
            <a:bodyPr/>
            <a:lstStyle/>
            <a:p>
              <a:endParaRPr lang="en-GB" dirty="0"/>
            </a:p>
          </p:txBody>
        </p:sp>
        <p:sp>
          <p:nvSpPr>
            <p:cNvPr id="8" name="TextBox 8">
              <a:extLst>
                <a:ext uri="{FF2B5EF4-FFF2-40B4-BE49-F238E27FC236}">
                  <a16:creationId xmlns:a16="http://schemas.microsoft.com/office/drawing/2014/main" id="{6C4C5B9F-993D-4460-C7E3-B7C3DAC8F93B}"/>
                </a:ext>
              </a:extLst>
            </p:cNvPr>
            <p:cNvSpPr txBox="1"/>
            <p:nvPr/>
          </p:nvSpPr>
          <p:spPr>
            <a:xfrm>
              <a:off x="88900" y="-38100"/>
              <a:ext cx="4308803" cy="512302"/>
            </a:xfrm>
            <a:prstGeom prst="rect">
              <a:avLst/>
            </a:prstGeom>
          </p:spPr>
          <p:txBody>
            <a:bodyPr lIns="50800" tIns="50800" rIns="50800" bIns="50800" rtlCol="0" anchor="ctr"/>
            <a:lstStyle/>
            <a:p>
              <a:pPr algn="ctr">
                <a:lnSpc>
                  <a:spcPts val="2748"/>
                </a:lnSpc>
              </a:pPr>
              <a:endParaRPr dirty="0"/>
            </a:p>
          </p:txBody>
        </p:sp>
      </p:grpSp>
      <p:sp>
        <p:nvSpPr>
          <p:cNvPr id="9" name="TextBox 9">
            <a:extLst>
              <a:ext uri="{FF2B5EF4-FFF2-40B4-BE49-F238E27FC236}">
                <a16:creationId xmlns:a16="http://schemas.microsoft.com/office/drawing/2014/main" id="{C65DA7F6-F206-4B16-5875-907A538440CE}"/>
              </a:ext>
            </a:extLst>
          </p:cNvPr>
          <p:cNvSpPr txBox="1"/>
          <p:nvPr/>
        </p:nvSpPr>
        <p:spPr>
          <a:xfrm>
            <a:off x="1028700" y="733425"/>
            <a:ext cx="16230600" cy="1583254"/>
          </a:xfrm>
          <a:prstGeom prst="rect">
            <a:avLst/>
          </a:prstGeom>
        </p:spPr>
        <p:txBody>
          <a:bodyPr lIns="0" tIns="0" rIns="0" bIns="0" rtlCol="0" anchor="t">
            <a:spAutoFit/>
          </a:bodyPr>
          <a:lstStyle/>
          <a:p>
            <a:pPr algn="ctr">
              <a:lnSpc>
                <a:spcPts val="13999"/>
              </a:lnSpc>
            </a:pPr>
            <a:r>
              <a:rPr lang="en-US" sz="9999" dirty="0">
                <a:solidFill>
                  <a:srgbClr val="FFFFFF"/>
                </a:solidFill>
                <a:latin typeface="Scripter"/>
              </a:rPr>
              <a:t>SUPPORT FOR </a:t>
            </a:r>
            <a:r>
              <a:rPr lang="en-US" sz="9999" dirty="0" err="1">
                <a:solidFill>
                  <a:srgbClr val="FFFFFF"/>
                </a:solidFill>
                <a:latin typeface="Scripter"/>
              </a:rPr>
              <a:t>FAMiLIES</a:t>
            </a:r>
            <a:endParaRPr lang="en-US" sz="9999" dirty="0">
              <a:solidFill>
                <a:srgbClr val="FFFFFF"/>
              </a:solidFill>
              <a:latin typeface="Scripter"/>
            </a:endParaRPr>
          </a:p>
        </p:txBody>
      </p:sp>
      <p:sp>
        <p:nvSpPr>
          <p:cNvPr id="10" name="Freeform 10">
            <a:extLst>
              <a:ext uri="{FF2B5EF4-FFF2-40B4-BE49-F238E27FC236}">
                <a16:creationId xmlns:a16="http://schemas.microsoft.com/office/drawing/2014/main" id="{435CBF5D-8CD9-916B-8E6B-B2669F9A14D2}"/>
              </a:ext>
            </a:extLst>
          </p:cNvPr>
          <p:cNvSpPr/>
          <p:nvPr/>
        </p:nvSpPr>
        <p:spPr>
          <a:xfrm rot="-10800000">
            <a:off x="15922301" y="8439035"/>
            <a:ext cx="2679148" cy="2726869"/>
          </a:xfrm>
          <a:custGeom>
            <a:avLst/>
            <a:gdLst/>
            <a:ahLst/>
            <a:cxnLst/>
            <a:rect l="l" t="t" r="r" b="b"/>
            <a:pathLst>
              <a:path w="2679148" h="2726869">
                <a:moveTo>
                  <a:pt x="0" y="0"/>
                </a:moveTo>
                <a:lnTo>
                  <a:pt x="2679148" y="0"/>
                </a:lnTo>
                <a:lnTo>
                  <a:pt x="2679148" y="2726868"/>
                </a:lnTo>
                <a:lnTo>
                  <a:pt x="0" y="2726868"/>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1" name="Rectangle 10">
            <a:extLst>
              <a:ext uri="{FF2B5EF4-FFF2-40B4-BE49-F238E27FC236}">
                <a16:creationId xmlns:a16="http://schemas.microsoft.com/office/drawing/2014/main" id="{F1F660E8-2D10-D1F7-30E2-B988C7419666}"/>
              </a:ext>
            </a:extLst>
          </p:cNvPr>
          <p:cNvSpPr/>
          <p:nvPr/>
        </p:nvSpPr>
        <p:spPr>
          <a:xfrm>
            <a:off x="-2080851" y="3070947"/>
            <a:ext cx="22129776" cy="5509200"/>
          </a:xfrm>
          <a:prstGeom prst="rect">
            <a:avLst/>
          </a:prstGeom>
          <a:noFill/>
        </p:spPr>
        <p:txBody>
          <a:bodyPr wrap="none" lIns="91440" tIns="45720" rIns="91440" bIns="45720" anchor="t">
            <a:spAutoFit/>
          </a:bodyPr>
          <a:lstStyle/>
          <a:p>
            <a:pPr algn="ctr"/>
            <a:r>
              <a:rPr lang="en-US" sz="3200" b="0" cap="none" spc="0" dirty="0">
                <a:ln w="0"/>
                <a:effectLst>
                  <a:outerShdw blurRad="38100" dist="19050" dir="2700000" algn="tl" rotWithShape="0">
                    <a:schemeClr val="dk1">
                      <a:alpha val="40000"/>
                    </a:schemeClr>
                  </a:outerShdw>
                </a:effectLst>
                <a:latin typeface="OpenDyslexic"/>
                <a:ea typeface="OpenDyslexic"/>
                <a:cs typeface="OpenDyslexic"/>
              </a:rPr>
              <a:t>ELSA              MHST        CAFÉ WALSH</a:t>
            </a:r>
            <a:endParaRPr lang="en-US" sz="3200" b="0" cap="none" spc="0" dirty="0">
              <a:ln w="0"/>
              <a:effectLst>
                <a:outerShdw blurRad="38100" dist="19050" dir="2700000" algn="tl" rotWithShape="0">
                  <a:prstClr val="black">
                    <a:alpha val="40000"/>
                  </a:prstClr>
                </a:outerShdw>
              </a:effectLst>
              <a:latin typeface="OpenDyslexic"/>
              <a:ea typeface="OpenDyslexic"/>
              <a:cs typeface="OpenDyslexic"/>
            </a:endParaRPr>
          </a:p>
          <a:p>
            <a:pPr algn="ctr"/>
            <a:endParaRPr lang="en-US" sz="3200" b="0" cap="none" spc="0" dirty="0">
              <a:ln w="0"/>
              <a:effectLst>
                <a:outerShdw blurRad="38100" dist="19050" dir="2700000" algn="tl" rotWithShape="0">
                  <a:prstClr val="black">
                    <a:alpha val="40000"/>
                  </a:prstClr>
                </a:outerShdw>
              </a:effectLst>
              <a:latin typeface="OpenDyslexic" panose="00000500000000000000" pitchFamily="50" charset="0"/>
              <a:ea typeface="OpenDyslexic"/>
              <a:cs typeface="OpenDyslexic"/>
            </a:endParaRPr>
          </a:p>
          <a:p>
            <a:pPr algn="ctr"/>
            <a:r>
              <a:rPr lang="en-US" sz="3200" dirty="0">
                <a:ln w="0"/>
                <a:effectLst>
                  <a:outerShdw blurRad="38100" dist="19050" dir="2700000" algn="tl" rotWithShape="0">
                    <a:schemeClr val="dk1">
                      <a:alpha val="40000"/>
                    </a:schemeClr>
                  </a:outerShdw>
                </a:effectLst>
                <a:latin typeface="OpenDyslexic"/>
                <a:ea typeface="OpenDyslexic"/>
                <a:cs typeface="OpenDyslexic"/>
              </a:rPr>
              <a:t>WORKSHOPS      REFERRALS/COURSES     </a:t>
            </a:r>
            <a:r>
              <a:rPr lang="en-US" sz="3200" b="0" cap="none" spc="0" dirty="0">
                <a:ln w="0"/>
                <a:effectLst>
                  <a:outerShdw blurRad="38100" dist="19050" dir="2700000" algn="tl" rotWithShape="0">
                    <a:schemeClr val="dk1">
                      <a:alpha val="40000"/>
                    </a:schemeClr>
                  </a:outerShdw>
                </a:effectLst>
                <a:latin typeface="OpenDyslexic"/>
                <a:ea typeface="OpenDyslexic"/>
                <a:cs typeface="OpenDyslexic"/>
              </a:rPr>
              <a:t>  ASPIRATIONS WEEK</a:t>
            </a:r>
            <a:endParaRPr lang="en-US" sz="3200" b="0" cap="none" spc="0" dirty="0">
              <a:ln w="0"/>
              <a:effectLst>
                <a:outerShdw blurRad="38100" dist="19050" dir="2700000" algn="tl" rotWithShape="0">
                  <a:prstClr val="black">
                    <a:alpha val="40000"/>
                  </a:prstClr>
                </a:outerShdw>
              </a:effectLst>
              <a:latin typeface="OpenDyslexic"/>
              <a:ea typeface="OpenDyslexic"/>
              <a:cs typeface="OpenDyslexic"/>
            </a:endParaRPr>
          </a:p>
          <a:p>
            <a:pPr algn="ctr"/>
            <a:r>
              <a:rPr lang="en-US" sz="3200" b="0" cap="none" spc="0" dirty="0">
                <a:ln w="0"/>
                <a:effectLst>
                  <a:outerShdw blurRad="38100" dist="19050" dir="2700000" algn="tl" rotWithShape="0">
                    <a:schemeClr val="dk1">
                      <a:alpha val="40000"/>
                    </a:schemeClr>
                  </a:outerShdw>
                </a:effectLst>
                <a:latin typeface="OpenDyslexic"/>
                <a:ea typeface="OpenDyslexic"/>
                <a:cs typeface="OpenDyslexic"/>
              </a:rPr>
              <a:t> </a:t>
            </a:r>
            <a:endParaRPr lang="en-US" sz="3200" b="0" cap="none" spc="0" dirty="0">
              <a:ln w="0"/>
              <a:effectLst>
                <a:outerShdw blurRad="38100" dist="19050" dir="2700000" algn="tl" rotWithShape="0">
                  <a:prstClr val="black">
                    <a:alpha val="40000"/>
                  </a:prstClr>
                </a:outerShdw>
              </a:effectLst>
              <a:latin typeface="OpenDyslexic"/>
              <a:ea typeface="OpenDyslexic"/>
              <a:cs typeface="OpenDyslexic"/>
            </a:endParaRPr>
          </a:p>
          <a:p>
            <a:pPr algn="ctr"/>
            <a:r>
              <a:rPr lang="en-US" sz="3200" dirty="0">
                <a:ln w="0"/>
                <a:effectLst>
                  <a:outerShdw blurRad="38100" dist="19050" dir="2700000" algn="tl" rotWithShape="0">
                    <a:schemeClr val="dk1">
                      <a:alpha val="40000"/>
                    </a:schemeClr>
                  </a:outerShdw>
                </a:effectLst>
                <a:latin typeface="OpenDyslexic"/>
                <a:ea typeface="OpenDyslexic"/>
                <a:cs typeface="OpenDyslexic"/>
              </a:rPr>
              <a:t>SWIMMING           RESPONSIVE/PROACTIVE</a:t>
            </a:r>
            <a:endParaRPr lang="en-US" sz="3200" dirty="0">
              <a:ln w="0"/>
              <a:effectLst>
                <a:outerShdw blurRad="38100" dist="19050" dir="2700000" algn="tl" rotWithShape="0">
                  <a:prstClr val="black">
                    <a:alpha val="40000"/>
                  </a:prstClr>
                </a:outerShdw>
              </a:effectLst>
              <a:latin typeface="OpenDyslexic"/>
              <a:ea typeface="OpenDyslexic"/>
              <a:cs typeface="OpenDyslexic"/>
            </a:endParaRPr>
          </a:p>
          <a:p>
            <a:pPr algn="ctr"/>
            <a:endParaRPr lang="en-US" sz="3200" dirty="0">
              <a:ln w="0"/>
              <a:effectLst>
                <a:outerShdw blurRad="38100" dist="19050" dir="2700000" algn="tl" rotWithShape="0">
                  <a:prstClr val="black">
                    <a:alpha val="40000"/>
                  </a:prstClr>
                </a:outerShdw>
              </a:effectLst>
              <a:latin typeface="OpenDyslexic" panose="00000500000000000000" pitchFamily="50" charset="0"/>
              <a:ea typeface="OpenDyslexic"/>
              <a:cs typeface="OpenDyslexic"/>
            </a:endParaRPr>
          </a:p>
          <a:p>
            <a:pPr algn="ctr"/>
            <a:r>
              <a:rPr lang="en-US" sz="3200" dirty="0">
                <a:ln w="0"/>
                <a:effectLst>
                  <a:outerShdw blurRad="38100" dist="19050" dir="2700000" algn="tl" rotWithShape="0">
                    <a:schemeClr val="dk1">
                      <a:alpha val="40000"/>
                    </a:schemeClr>
                  </a:outerShdw>
                </a:effectLst>
                <a:latin typeface="OpenDyslexic"/>
                <a:ea typeface="OpenDyslexic"/>
                <a:cs typeface="OpenDyslexic"/>
              </a:rPr>
              <a:t>WESBITE</a:t>
            </a:r>
            <a:endParaRPr lang="en-US" sz="3200" dirty="0">
              <a:ln w="0"/>
              <a:effectLst>
                <a:outerShdw blurRad="38100" dist="19050" dir="2700000" algn="tl" rotWithShape="0">
                  <a:prstClr val="black">
                    <a:alpha val="40000"/>
                  </a:prstClr>
                </a:outerShdw>
              </a:effectLst>
              <a:latin typeface="OpenDyslexic"/>
              <a:ea typeface="OpenDyslexic"/>
              <a:cs typeface="OpenDyslexic"/>
            </a:endParaRPr>
          </a:p>
          <a:p>
            <a:pPr algn="ctr"/>
            <a:endParaRPr lang="en-US" sz="3200" dirty="0">
              <a:ln w="0"/>
              <a:effectLst>
                <a:outerShdw blurRad="38100" dist="19050" dir="2700000" algn="tl" rotWithShape="0">
                  <a:prstClr val="black">
                    <a:alpha val="40000"/>
                  </a:prstClr>
                </a:outerShdw>
              </a:effectLst>
              <a:latin typeface="OpenDyslexic" panose="00000500000000000000" pitchFamily="50" charset="0"/>
              <a:ea typeface="OpenDyslexic"/>
              <a:cs typeface="OpenDyslexic"/>
            </a:endParaRPr>
          </a:p>
          <a:p>
            <a:pPr algn="ctr"/>
            <a:r>
              <a:rPr lang="en-US" sz="3200" dirty="0">
                <a:ln w="0"/>
                <a:effectLst>
                  <a:outerShdw blurRad="38100" dist="19050" dir="2700000" algn="tl" rotWithShape="0">
                    <a:schemeClr val="dk1">
                      <a:alpha val="40000"/>
                    </a:schemeClr>
                  </a:outerShdw>
                </a:effectLst>
                <a:latin typeface="OpenDyslexic"/>
                <a:ea typeface="OpenDyslexic"/>
                <a:cs typeface="OpenDyslexic"/>
              </a:rPr>
              <a:t>Class Teachers</a:t>
            </a:r>
            <a:endParaRPr lang="en-US" sz="3200" dirty="0">
              <a:ln w="0"/>
              <a:effectLst>
                <a:outerShdw blurRad="38100" dist="19050" dir="2700000" algn="tl" rotWithShape="0">
                  <a:prstClr val="black">
                    <a:alpha val="40000"/>
                  </a:prstClr>
                </a:outerShdw>
              </a:effectLst>
              <a:latin typeface="OpenDyslexic"/>
              <a:ea typeface="OpenDyslexic"/>
              <a:cs typeface="OpenDyslexic"/>
            </a:endParaRPr>
          </a:p>
          <a:p>
            <a:pPr algn="ctr"/>
            <a:r>
              <a:rPr lang="en-US" sz="3200" dirty="0" err="1">
                <a:ln w="0"/>
                <a:effectLst>
                  <a:outerShdw blurRad="38100" dist="19050" dir="2700000" algn="tl" rotWithShape="0">
                    <a:schemeClr val="dk1">
                      <a:alpha val="40000"/>
                    </a:schemeClr>
                  </a:outerShdw>
                </a:effectLst>
                <a:latin typeface="OpenDyslexic"/>
                <a:ea typeface="OpenDyslexic"/>
                <a:cs typeface="OpenDyslexic"/>
              </a:rPr>
              <a:t>SENDco</a:t>
            </a:r>
            <a:endParaRPr lang="en-US" sz="3200" dirty="0">
              <a:ln w="0"/>
              <a:effectLst>
                <a:outerShdw blurRad="38100" dist="19050" dir="2700000" algn="tl" rotWithShape="0">
                  <a:prstClr val="black">
                    <a:alpha val="40000"/>
                  </a:prstClr>
                </a:outerShdw>
              </a:effectLst>
              <a:latin typeface="OpenDyslexic"/>
              <a:ea typeface="OpenDyslexic"/>
              <a:cs typeface="OpenDyslexic"/>
            </a:endParaRPr>
          </a:p>
          <a:p>
            <a:pPr algn="ctr"/>
            <a:r>
              <a:rPr lang="en-US" sz="3200" dirty="0">
                <a:ln w="0"/>
                <a:effectLst>
                  <a:outerShdw blurRad="38100" dist="19050" dir="2700000" algn="tl" rotWithShape="0">
                    <a:schemeClr val="dk1">
                      <a:alpha val="40000"/>
                    </a:schemeClr>
                  </a:outerShdw>
                </a:effectLst>
                <a:latin typeface="OpenDyslexic"/>
                <a:ea typeface="OpenDyslexic"/>
                <a:cs typeface="OpenDyslexic"/>
              </a:rPr>
              <a:t>SLT</a:t>
            </a:r>
            <a:endParaRPr lang="en-US" sz="3200" dirty="0">
              <a:ln w="0"/>
              <a:effectLst>
                <a:outerShdw blurRad="38100" dist="19050" dir="2700000" algn="tl" rotWithShape="0">
                  <a:prstClr val="black">
                    <a:alpha val="40000"/>
                  </a:prstClr>
                </a:outerShdw>
              </a:effectLst>
              <a:latin typeface="OpenDyslexic"/>
              <a:ea typeface="OpenDyslexic"/>
              <a:cs typeface="OpenDyslexic"/>
            </a:endParaRPr>
          </a:p>
        </p:txBody>
      </p:sp>
      <p:sp>
        <p:nvSpPr>
          <p:cNvPr id="12" name="Star: 5 Points 11">
            <a:extLst>
              <a:ext uri="{FF2B5EF4-FFF2-40B4-BE49-F238E27FC236}">
                <a16:creationId xmlns:a16="http://schemas.microsoft.com/office/drawing/2014/main" id="{775CA292-49A6-B9CD-7DBF-C7175754B8F6}"/>
              </a:ext>
            </a:extLst>
          </p:cNvPr>
          <p:cNvSpPr/>
          <p:nvPr/>
        </p:nvSpPr>
        <p:spPr>
          <a:xfrm>
            <a:off x="355152" y="305308"/>
            <a:ext cx="1349437" cy="972867"/>
          </a:xfrm>
          <a:prstGeom prst="star5">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185810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GB"/>
          </a:p>
        </p:txBody>
      </p:sp>
      <p:grpSp>
        <p:nvGrpSpPr>
          <p:cNvPr id="3" name="Group 3"/>
          <p:cNvGrpSpPr/>
          <p:nvPr/>
        </p:nvGrpSpPr>
        <p:grpSpPr>
          <a:xfrm>
            <a:off x="642546" y="682061"/>
            <a:ext cx="17002907" cy="1800486"/>
            <a:chOff x="0" y="0"/>
            <a:chExt cx="4478132" cy="474202"/>
          </a:xfrm>
        </p:grpSpPr>
        <p:sp>
          <p:nvSpPr>
            <p:cNvPr id="4" name="Freeform 4"/>
            <p:cNvSpPr/>
            <p:nvPr/>
          </p:nvSpPr>
          <p:spPr>
            <a:xfrm>
              <a:off x="0" y="0"/>
              <a:ext cx="4478132" cy="474202"/>
            </a:xfrm>
            <a:custGeom>
              <a:avLst/>
              <a:gdLst/>
              <a:ahLst/>
              <a:cxnLst/>
              <a:rect l="l" t="t" r="r" b="b"/>
              <a:pathLst>
                <a:path w="4478132" h="474202">
                  <a:moveTo>
                    <a:pt x="4478132" y="0"/>
                  </a:moveTo>
                  <a:lnTo>
                    <a:pt x="0" y="0"/>
                  </a:lnTo>
                  <a:lnTo>
                    <a:pt x="101600" y="237101"/>
                  </a:lnTo>
                  <a:lnTo>
                    <a:pt x="0" y="474202"/>
                  </a:lnTo>
                  <a:lnTo>
                    <a:pt x="4478132" y="474202"/>
                  </a:lnTo>
                  <a:lnTo>
                    <a:pt x="4376532" y="237101"/>
                  </a:lnTo>
                  <a:lnTo>
                    <a:pt x="4478132" y="0"/>
                  </a:lnTo>
                  <a:close/>
                </a:path>
              </a:pathLst>
            </a:custGeom>
            <a:solidFill>
              <a:srgbClr val="3D4984"/>
            </a:solidFill>
          </p:spPr>
          <p:txBody>
            <a:bodyPr/>
            <a:lstStyle/>
            <a:p>
              <a:endParaRPr lang="en-GB"/>
            </a:p>
          </p:txBody>
        </p:sp>
        <p:sp>
          <p:nvSpPr>
            <p:cNvPr id="5" name="TextBox 5"/>
            <p:cNvSpPr txBox="1"/>
            <p:nvPr/>
          </p:nvSpPr>
          <p:spPr>
            <a:xfrm>
              <a:off x="88900" y="-38100"/>
              <a:ext cx="4300332" cy="512302"/>
            </a:xfrm>
            <a:prstGeom prst="rect">
              <a:avLst/>
            </a:prstGeom>
          </p:spPr>
          <p:txBody>
            <a:bodyPr lIns="50800" tIns="50800" rIns="50800" bIns="50800" rtlCol="0" anchor="ctr"/>
            <a:lstStyle/>
            <a:p>
              <a:pPr algn="ctr">
                <a:lnSpc>
                  <a:spcPts val="2748"/>
                </a:lnSpc>
              </a:pPr>
              <a:endParaRPr/>
            </a:p>
          </p:txBody>
        </p:sp>
      </p:grpSp>
      <p:sp>
        <p:nvSpPr>
          <p:cNvPr id="6" name="TextBox 6"/>
          <p:cNvSpPr txBox="1"/>
          <p:nvPr/>
        </p:nvSpPr>
        <p:spPr>
          <a:xfrm>
            <a:off x="1028700" y="733425"/>
            <a:ext cx="16230600" cy="1582100"/>
          </a:xfrm>
          <a:prstGeom prst="rect">
            <a:avLst/>
          </a:prstGeom>
        </p:spPr>
        <p:txBody>
          <a:bodyPr lIns="0" tIns="0" rIns="0" bIns="0" rtlCol="0" anchor="t">
            <a:spAutoFit/>
          </a:bodyPr>
          <a:lstStyle/>
          <a:p>
            <a:pPr algn="ctr">
              <a:lnSpc>
                <a:spcPts val="13999"/>
              </a:lnSpc>
            </a:pPr>
            <a:r>
              <a:rPr lang="en-US" sz="9950">
                <a:solidFill>
                  <a:srgbClr val="FFFFFF"/>
                </a:solidFill>
                <a:latin typeface="Scripter"/>
              </a:rPr>
              <a:t>Curriculum Enrichment</a:t>
            </a:r>
            <a:endParaRPr lang="en-US" sz="9999">
              <a:solidFill>
                <a:srgbClr val="FFFFFF"/>
              </a:solidFill>
              <a:latin typeface="Scripter"/>
            </a:endParaRPr>
          </a:p>
        </p:txBody>
      </p:sp>
      <p:sp>
        <p:nvSpPr>
          <p:cNvPr id="10" name="TextBox 9">
            <a:extLst>
              <a:ext uri="{FF2B5EF4-FFF2-40B4-BE49-F238E27FC236}">
                <a16:creationId xmlns:a16="http://schemas.microsoft.com/office/drawing/2014/main" id="{B7D406B1-49CC-30D0-B7D0-C0331E11BF11}"/>
              </a:ext>
            </a:extLst>
          </p:cNvPr>
          <p:cNvSpPr txBox="1"/>
          <p:nvPr/>
        </p:nvSpPr>
        <p:spPr>
          <a:xfrm>
            <a:off x="15602476" y="3164608"/>
            <a:ext cx="2466413" cy="1569660"/>
          </a:xfrm>
          <a:prstGeom prst="rect">
            <a:avLst/>
          </a:prstGeom>
          <a:solidFill>
            <a:schemeClr val="accent6"/>
          </a:solidFill>
        </p:spPr>
        <p:txBody>
          <a:bodyPr wrap="square" lIns="91440" tIns="45720" rIns="91440" bIns="45720" rtlCol="0" anchor="t">
            <a:spAutoFit/>
          </a:bodyPr>
          <a:lstStyle/>
          <a:p>
            <a:pPr algn="ctr"/>
            <a:r>
              <a:rPr lang="en-US" sz="2400">
                <a:solidFill>
                  <a:schemeClr val="bg1"/>
                </a:solidFill>
                <a:latin typeface="OpenDyslexic"/>
                <a:ea typeface="OpenDyslexic"/>
                <a:cs typeface="OpenDyslexic"/>
              </a:rPr>
              <a:t>Aspiration/</a:t>
            </a:r>
            <a:endParaRPr lang="en-GB" sz="2400">
              <a:solidFill>
                <a:schemeClr val="bg1"/>
              </a:solidFill>
              <a:latin typeface="OpenDyslexic"/>
              <a:ea typeface="OpenDyslexic"/>
              <a:cs typeface="OpenDyslexic"/>
            </a:endParaRPr>
          </a:p>
          <a:p>
            <a:pPr algn="ctr"/>
            <a:r>
              <a:rPr lang="en-US" sz="2400">
                <a:solidFill>
                  <a:schemeClr val="bg1"/>
                </a:solidFill>
                <a:latin typeface="OpenDyslexic"/>
                <a:ea typeface="OpenDyslexic"/>
                <a:cs typeface="OpenDyslexic"/>
              </a:rPr>
              <a:t>Creativity </a:t>
            </a:r>
            <a:r>
              <a:rPr lang="en-US" sz="2400" dirty="0">
                <a:solidFill>
                  <a:schemeClr val="bg1"/>
                </a:solidFill>
                <a:latin typeface="OpenDyslexic"/>
                <a:ea typeface="OpenDyslexic"/>
                <a:cs typeface="OpenDyslexic"/>
              </a:rPr>
              <a:t>Week</a:t>
            </a:r>
            <a:endParaRPr lang="en-GB" sz="2400">
              <a:solidFill>
                <a:schemeClr val="bg1"/>
              </a:solidFill>
              <a:latin typeface="OpenDyslexic"/>
              <a:ea typeface="OpenDyslexic"/>
              <a:cs typeface="OpenDyslexic"/>
            </a:endParaRPr>
          </a:p>
        </p:txBody>
      </p:sp>
      <p:pic>
        <p:nvPicPr>
          <p:cNvPr id="14" name="Picture 13">
            <a:extLst>
              <a:ext uri="{FF2B5EF4-FFF2-40B4-BE49-F238E27FC236}">
                <a16:creationId xmlns:a16="http://schemas.microsoft.com/office/drawing/2014/main" id="{A4A91349-F601-51AD-353A-D2ACCCB7CC09}"/>
              </a:ext>
            </a:extLst>
          </p:cNvPr>
          <p:cNvPicPr>
            <a:picLocks noChangeAspect="1"/>
          </p:cNvPicPr>
          <p:nvPr/>
        </p:nvPicPr>
        <p:blipFill>
          <a:blip r:embed="rId3"/>
          <a:stretch/>
        </p:blipFill>
        <p:spPr>
          <a:xfrm>
            <a:off x="2328473" y="2914367"/>
            <a:ext cx="12532704" cy="6940812"/>
          </a:xfrm>
          <a:prstGeom prst="rect">
            <a:avLst/>
          </a:prstGeom>
        </p:spPr>
      </p:pic>
    </p:spTree>
    <p:extLst>
      <p:ext uri="{BB962C8B-B14F-4D97-AF65-F5344CB8AC3E}">
        <p14:creationId xmlns:p14="http://schemas.microsoft.com/office/powerpoint/2010/main" val="16283654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6EA939-6B6B-8A7E-7904-392A0F14AE7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BE93E30-8D59-ADC5-A328-3E84A36B6499}"/>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GB"/>
          </a:p>
        </p:txBody>
      </p:sp>
      <p:grpSp>
        <p:nvGrpSpPr>
          <p:cNvPr id="3" name="Group 3">
            <a:extLst>
              <a:ext uri="{FF2B5EF4-FFF2-40B4-BE49-F238E27FC236}">
                <a16:creationId xmlns:a16="http://schemas.microsoft.com/office/drawing/2014/main" id="{C322ECC9-76D0-DB04-0319-E03809819664}"/>
              </a:ext>
            </a:extLst>
          </p:cNvPr>
          <p:cNvGrpSpPr/>
          <p:nvPr/>
        </p:nvGrpSpPr>
        <p:grpSpPr>
          <a:xfrm>
            <a:off x="642546" y="682061"/>
            <a:ext cx="17002907" cy="1800486"/>
            <a:chOff x="0" y="0"/>
            <a:chExt cx="4478132" cy="474202"/>
          </a:xfrm>
        </p:grpSpPr>
        <p:sp>
          <p:nvSpPr>
            <p:cNvPr id="4" name="Freeform 4">
              <a:extLst>
                <a:ext uri="{FF2B5EF4-FFF2-40B4-BE49-F238E27FC236}">
                  <a16:creationId xmlns:a16="http://schemas.microsoft.com/office/drawing/2014/main" id="{BF3F0B92-D879-B06C-4FB3-252D6B05B043}"/>
                </a:ext>
              </a:extLst>
            </p:cNvPr>
            <p:cNvSpPr/>
            <p:nvPr/>
          </p:nvSpPr>
          <p:spPr>
            <a:xfrm>
              <a:off x="0" y="0"/>
              <a:ext cx="4478132" cy="474202"/>
            </a:xfrm>
            <a:custGeom>
              <a:avLst/>
              <a:gdLst/>
              <a:ahLst/>
              <a:cxnLst/>
              <a:rect l="l" t="t" r="r" b="b"/>
              <a:pathLst>
                <a:path w="4478132" h="474202">
                  <a:moveTo>
                    <a:pt x="4478132" y="0"/>
                  </a:moveTo>
                  <a:lnTo>
                    <a:pt x="0" y="0"/>
                  </a:lnTo>
                  <a:lnTo>
                    <a:pt x="101600" y="237101"/>
                  </a:lnTo>
                  <a:lnTo>
                    <a:pt x="0" y="474202"/>
                  </a:lnTo>
                  <a:lnTo>
                    <a:pt x="4478132" y="474202"/>
                  </a:lnTo>
                  <a:lnTo>
                    <a:pt x="4376532" y="237101"/>
                  </a:lnTo>
                  <a:lnTo>
                    <a:pt x="4478132" y="0"/>
                  </a:lnTo>
                  <a:close/>
                </a:path>
              </a:pathLst>
            </a:custGeom>
            <a:solidFill>
              <a:srgbClr val="3D4984"/>
            </a:solidFill>
          </p:spPr>
          <p:txBody>
            <a:bodyPr/>
            <a:lstStyle/>
            <a:p>
              <a:endParaRPr lang="en-GB"/>
            </a:p>
          </p:txBody>
        </p:sp>
        <p:sp>
          <p:nvSpPr>
            <p:cNvPr id="5" name="TextBox 5">
              <a:extLst>
                <a:ext uri="{FF2B5EF4-FFF2-40B4-BE49-F238E27FC236}">
                  <a16:creationId xmlns:a16="http://schemas.microsoft.com/office/drawing/2014/main" id="{38ECF9D1-2B42-25C4-068A-E812B915F02F}"/>
                </a:ext>
              </a:extLst>
            </p:cNvPr>
            <p:cNvSpPr txBox="1"/>
            <p:nvPr/>
          </p:nvSpPr>
          <p:spPr>
            <a:xfrm>
              <a:off x="88900" y="-38100"/>
              <a:ext cx="4300332" cy="512302"/>
            </a:xfrm>
            <a:prstGeom prst="rect">
              <a:avLst/>
            </a:prstGeom>
          </p:spPr>
          <p:txBody>
            <a:bodyPr lIns="50800" tIns="50800" rIns="50800" bIns="50800" rtlCol="0" anchor="ctr"/>
            <a:lstStyle/>
            <a:p>
              <a:pPr algn="ctr">
                <a:lnSpc>
                  <a:spcPts val="2748"/>
                </a:lnSpc>
              </a:pPr>
              <a:endParaRPr/>
            </a:p>
          </p:txBody>
        </p:sp>
      </p:grpSp>
      <p:sp>
        <p:nvSpPr>
          <p:cNvPr id="6" name="TextBox 6">
            <a:extLst>
              <a:ext uri="{FF2B5EF4-FFF2-40B4-BE49-F238E27FC236}">
                <a16:creationId xmlns:a16="http://schemas.microsoft.com/office/drawing/2014/main" id="{3910AED4-EC6B-FB11-6EDC-FE97982A6494}"/>
              </a:ext>
            </a:extLst>
          </p:cNvPr>
          <p:cNvSpPr txBox="1"/>
          <p:nvPr/>
        </p:nvSpPr>
        <p:spPr>
          <a:xfrm>
            <a:off x="1028700" y="733425"/>
            <a:ext cx="16230600" cy="1582100"/>
          </a:xfrm>
          <a:prstGeom prst="rect">
            <a:avLst/>
          </a:prstGeom>
        </p:spPr>
        <p:txBody>
          <a:bodyPr lIns="0" tIns="0" rIns="0" bIns="0" rtlCol="0" anchor="t">
            <a:spAutoFit/>
          </a:bodyPr>
          <a:lstStyle/>
          <a:p>
            <a:pPr algn="ctr">
              <a:lnSpc>
                <a:spcPts val="13999"/>
              </a:lnSpc>
            </a:pPr>
            <a:r>
              <a:rPr lang="en-US" sz="9950">
                <a:solidFill>
                  <a:srgbClr val="FFFFFF"/>
                </a:solidFill>
                <a:latin typeface="Scripter"/>
              </a:rPr>
              <a:t>Curriculum Enrichment</a:t>
            </a:r>
            <a:endParaRPr lang="en-US" sz="9999">
              <a:solidFill>
                <a:srgbClr val="FFFFFF"/>
              </a:solidFill>
              <a:latin typeface="Scripter"/>
            </a:endParaRPr>
          </a:p>
        </p:txBody>
      </p:sp>
      <p:pic>
        <p:nvPicPr>
          <p:cNvPr id="9" name="Picture 8">
            <a:extLst>
              <a:ext uri="{FF2B5EF4-FFF2-40B4-BE49-F238E27FC236}">
                <a16:creationId xmlns:a16="http://schemas.microsoft.com/office/drawing/2014/main" id="{A709AFB8-DACA-4F9D-370F-70BCCD374845}"/>
              </a:ext>
            </a:extLst>
          </p:cNvPr>
          <p:cNvPicPr>
            <a:picLocks noChangeAspect="1"/>
          </p:cNvPicPr>
          <p:nvPr/>
        </p:nvPicPr>
        <p:blipFill>
          <a:blip r:embed="rId3"/>
          <a:stretch>
            <a:fillRect/>
          </a:stretch>
        </p:blipFill>
        <p:spPr>
          <a:xfrm>
            <a:off x="2431187" y="2627208"/>
            <a:ext cx="13425625" cy="7289570"/>
          </a:xfrm>
          <a:prstGeom prst="rect">
            <a:avLst/>
          </a:prstGeom>
        </p:spPr>
      </p:pic>
    </p:spTree>
    <p:extLst>
      <p:ext uri="{BB962C8B-B14F-4D97-AF65-F5344CB8AC3E}">
        <p14:creationId xmlns:p14="http://schemas.microsoft.com/office/powerpoint/2010/main" val="6706064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AEF746-EA84-D392-7BC0-1523B983C87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CE8B692-7563-1C61-A785-27289B492BF8}"/>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GB"/>
          </a:p>
        </p:txBody>
      </p:sp>
      <p:grpSp>
        <p:nvGrpSpPr>
          <p:cNvPr id="3" name="Group 3">
            <a:extLst>
              <a:ext uri="{FF2B5EF4-FFF2-40B4-BE49-F238E27FC236}">
                <a16:creationId xmlns:a16="http://schemas.microsoft.com/office/drawing/2014/main" id="{B46BC2C1-9141-EC5A-3267-60B059ABD06E}"/>
              </a:ext>
            </a:extLst>
          </p:cNvPr>
          <p:cNvGrpSpPr/>
          <p:nvPr/>
        </p:nvGrpSpPr>
        <p:grpSpPr>
          <a:xfrm>
            <a:off x="642546" y="682061"/>
            <a:ext cx="17002907" cy="1800486"/>
            <a:chOff x="0" y="0"/>
            <a:chExt cx="4478132" cy="474202"/>
          </a:xfrm>
        </p:grpSpPr>
        <p:sp>
          <p:nvSpPr>
            <p:cNvPr id="4" name="Freeform 4">
              <a:extLst>
                <a:ext uri="{FF2B5EF4-FFF2-40B4-BE49-F238E27FC236}">
                  <a16:creationId xmlns:a16="http://schemas.microsoft.com/office/drawing/2014/main" id="{8177A130-925F-1BB9-58D3-1976B0BF9FF3}"/>
                </a:ext>
              </a:extLst>
            </p:cNvPr>
            <p:cNvSpPr/>
            <p:nvPr/>
          </p:nvSpPr>
          <p:spPr>
            <a:xfrm>
              <a:off x="0" y="0"/>
              <a:ext cx="4478132" cy="474202"/>
            </a:xfrm>
            <a:custGeom>
              <a:avLst/>
              <a:gdLst/>
              <a:ahLst/>
              <a:cxnLst/>
              <a:rect l="l" t="t" r="r" b="b"/>
              <a:pathLst>
                <a:path w="4478132" h="474202">
                  <a:moveTo>
                    <a:pt x="4478132" y="0"/>
                  </a:moveTo>
                  <a:lnTo>
                    <a:pt x="0" y="0"/>
                  </a:lnTo>
                  <a:lnTo>
                    <a:pt x="101600" y="237101"/>
                  </a:lnTo>
                  <a:lnTo>
                    <a:pt x="0" y="474202"/>
                  </a:lnTo>
                  <a:lnTo>
                    <a:pt x="4478132" y="474202"/>
                  </a:lnTo>
                  <a:lnTo>
                    <a:pt x="4376532" y="237101"/>
                  </a:lnTo>
                  <a:lnTo>
                    <a:pt x="4478132" y="0"/>
                  </a:lnTo>
                  <a:close/>
                </a:path>
              </a:pathLst>
            </a:custGeom>
            <a:solidFill>
              <a:srgbClr val="3D4984"/>
            </a:solidFill>
          </p:spPr>
          <p:txBody>
            <a:bodyPr/>
            <a:lstStyle/>
            <a:p>
              <a:endParaRPr lang="en-GB"/>
            </a:p>
          </p:txBody>
        </p:sp>
        <p:sp>
          <p:nvSpPr>
            <p:cNvPr id="5" name="TextBox 5">
              <a:extLst>
                <a:ext uri="{FF2B5EF4-FFF2-40B4-BE49-F238E27FC236}">
                  <a16:creationId xmlns:a16="http://schemas.microsoft.com/office/drawing/2014/main" id="{1349B2B3-0297-CFF4-5C8A-A7DB5F2CC348}"/>
                </a:ext>
              </a:extLst>
            </p:cNvPr>
            <p:cNvSpPr txBox="1"/>
            <p:nvPr/>
          </p:nvSpPr>
          <p:spPr>
            <a:xfrm>
              <a:off x="88900" y="-38100"/>
              <a:ext cx="4300332" cy="512302"/>
            </a:xfrm>
            <a:prstGeom prst="rect">
              <a:avLst/>
            </a:prstGeom>
          </p:spPr>
          <p:txBody>
            <a:bodyPr lIns="50800" tIns="50800" rIns="50800" bIns="50800" rtlCol="0" anchor="ctr"/>
            <a:lstStyle/>
            <a:p>
              <a:pPr algn="ctr">
                <a:lnSpc>
                  <a:spcPts val="2748"/>
                </a:lnSpc>
              </a:pPr>
              <a:endParaRPr/>
            </a:p>
          </p:txBody>
        </p:sp>
      </p:grpSp>
      <p:sp>
        <p:nvSpPr>
          <p:cNvPr id="6" name="TextBox 6">
            <a:extLst>
              <a:ext uri="{FF2B5EF4-FFF2-40B4-BE49-F238E27FC236}">
                <a16:creationId xmlns:a16="http://schemas.microsoft.com/office/drawing/2014/main" id="{ADD72F03-340C-488E-9222-EEEDC72F9DE5}"/>
              </a:ext>
            </a:extLst>
          </p:cNvPr>
          <p:cNvSpPr txBox="1"/>
          <p:nvPr/>
        </p:nvSpPr>
        <p:spPr>
          <a:xfrm>
            <a:off x="1028700" y="733425"/>
            <a:ext cx="16230600" cy="1582100"/>
          </a:xfrm>
          <a:prstGeom prst="rect">
            <a:avLst/>
          </a:prstGeom>
        </p:spPr>
        <p:txBody>
          <a:bodyPr lIns="0" tIns="0" rIns="0" bIns="0" rtlCol="0" anchor="t">
            <a:spAutoFit/>
          </a:bodyPr>
          <a:lstStyle/>
          <a:p>
            <a:pPr algn="ctr">
              <a:lnSpc>
                <a:spcPts val="13999"/>
              </a:lnSpc>
            </a:pPr>
            <a:r>
              <a:rPr lang="en-US" sz="9950">
                <a:solidFill>
                  <a:srgbClr val="FFFFFF"/>
                </a:solidFill>
                <a:latin typeface="Scripter"/>
              </a:rPr>
              <a:t>Curriculum Enrichment</a:t>
            </a:r>
            <a:endParaRPr lang="en-US" sz="9999">
              <a:solidFill>
                <a:srgbClr val="FFFFFF"/>
              </a:solidFill>
              <a:latin typeface="Scripter"/>
            </a:endParaRPr>
          </a:p>
        </p:txBody>
      </p:sp>
      <p:sp>
        <p:nvSpPr>
          <p:cNvPr id="7" name="TextBox 7">
            <a:extLst>
              <a:ext uri="{FF2B5EF4-FFF2-40B4-BE49-F238E27FC236}">
                <a16:creationId xmlns:a16="http://schemas.microsoft.com/office/drawing/2014/main" id="{40E378B8-6D54-C48A-C014-29EC4589570D}"/>
              </a:ext>
            </a:extLst>
          </p:cNvPr>
          <p:cNvSpPr txBox="1"/>
          <p:nvPr/>
        </p:nvSpPr>
        <p:spPr>
          <a:xfrm>
            <a:off x="361227" y="2802392"/>
            <a:ext cx="17284227" cy="7650877"/>
          </a:xfrm>
          <a:prstGeom prst="rect">
            <a:avLst/>
          </a:prstGeom>
        </p:spPr>
        <p:txBody>
          <a:bodyPr lIns="0" tIns="0" rIns="0" bIns="0" rtlCol="0" anchor="t">
            <a:spAutoFit/>
          </a:bodyPr>
          <a:lstStyle/>
          <a:p>
            <a:pPr>
              <a:lnSpc>
                <a:spcPts val="5039"/>
              </a:lnSpc>
            </a:pPr>
            <a:r>
              <a:rPr lang="en-US" sz="3200" dirty="0">
                <a:latin typeface="Antic Bold"/>
                <a:ea typeface="Antic Bold"/>
              </a:rPr>
              <a:t>Some extracurricular events that occur throughout the year include:</a:t>
            </a:r>
          </a:p>
          <a:p>
            <a:pPr marL="571500" indent="-571500">
              <a:lnSpc>
                <a:spcPts val="5039"/>
              </a:lnSpc>
              <a:buFont typeface="Arial"/>
              <a:buChar char="•"/>
            </a:pPr>
            <a:r>
              <a:rPr lang="en-US" sz="3200" dirty="0">
                <a:solidFill>
                  <a:srgbClr val="000000"/>
                </a:solidFill>
                <a:latin typeface="Antic Bold"/>
                <a:ea typeface="Antic Bold"/>
              </a:rPr>
              <a:t>Special weeks/days- world book day, Art week, Mental health awareness week,  Charity events, Father's/Mother's day, Panto visit to school, Pause Days.  </a:t>
            </a:r>
          </a:p>
          <a:p>
            <a:pPr marL="571500" indent="-571500">
              <a:lnSpc>
                <a:spcPts val="5039"/>
              </a:lnSpc>
              <a:buFont typeface="Arial"/>
              <a:buChar char="•"/>
            </a:pPr>
            <a:r>
              <a:rPr lang="en-US" sz="3200" dirty="0">
                <a:solidFill>
                  <a:srgbClr val="000000"/>
                </a:solidFill>
                <a:latin typeface="Antic Bold"/>
                <a:ea typeface="Antic Bold"/>
              </a:rPr>
              <a:t>Sports Events- District sports, Netball matches/tournaments, Football tournaments/festivals, </a:t>
            </a:r>
            <a:r>
              <a:rPr lang="en-US" sz="3200" dirty="0" err="1">
                <a:solidFill>
                  <a:srgbClr val="000000"/>
                </a:solidFill>
                <a:latin typeface="Antic Bold"/>
                <a:ea typeface="Antic Bold"/>
              </a:rPr>
              <a:t>Physifun</a:t>
            </a:r>
            <a:r>
              <a:rPr lang="en-US" sz="3200" dirty="0">
                <a:solidFill>
                  <a:srgbClr val="000000"/>
                </a:solidFill>
                <a:latin typeface="Antic Bold"/>
                <a:ea typeface="Antic Bold"/>
              </a:rPr>
              <a:t> festival, Sports day, Tennis lessons at Ash Manor tennis club.</a:t>
            </a:r>
          </a:p>
          <a:p>
            <a:pPr marL="571500" indent="-571500">
              <a:lnSpc>
                <a:spcPts val="5039"/>
              </a:lnSpc>
              <a:buFont typeface="Arial"/>
              <a:buChar char="•"/>
            </a:pPr>
            <a:r>
              <a:rPr lang="en-US" sz="3200" dirty="0">
                <a:solidFill>
                  <a:srgbClr val="000000"/>
                </a:solidFill>
                <a:latin typeface="Antic Bold"/>
                <a:ea typeface="Antic Bold"/>
              </a:rPr>
              <a:t>Trips/Educational Experiences- </a:t>
            </a:r>
            <a:r>
              <a:rPr lang="en-US" sz="3200" dirty="0" err="1">
                <a:solidFill>
                  <a:srgbClr val="000000"/>
                </a:solidFill>
                <a:latin typeface="Antic Bold"/>
                <a:ea typeface="Antic Bold"/>
              </a:rPr>
              <a:t>Butser</a:t>
            </a:r>
            <a:r>
              <a:rPr lang="en-US" sz="3200" dirty="0">
                <a:solidFill>
                  <a:srgbClr val="000000"/>
                </a:solidFill>
                <a:latin typeface="Antic Bold"/>
                <a:ea typeface="Antic Bold"/>
              </a:rPr>
              <a:t> Farm, Science Museum, History boxes from Farnham museum.</a:t>
            </a:r>
          </a:p>
          <a:p>
            <a:pPr marL="571500" indent="-571500">
              <a:lnSpc>
                <a:spcPts val="5039"/>
              </a:lnSpc>
              <a:buFont typeface="Arial"/>
              <a:buChar char="•"/>
            </a:pPr>
            <a:r>
              <a:rPr lang="en-US" sz="3200" dirty="0">
                <a:solidFill>
                  <a:srgbClr val="000000"/>
                </a:solidFill>
                <a:latin typeface="Antic Bold"/>
                <a:ea typeface="Antic Bold"/>
              </a:rPr>
              <a:t>Extra </a:t>
            </a:r>
            <a:r>
              <a:rPr lang="en-US" sz="3200" dirty="0" err="1">
                <a:solidFill>
                  <a:srgbClr val="000000"/>
                </a:solidFill>
                <a:latin typeface="Antic Bold"/>
                <a:ea typeface="Antic Bold"/>
              </a:rPr>
              <a:t>Curriculur</a:t>
            </a:r>
            <a:r>
              <a:rPr lang="en-US" sz="3200" dirty="0">
                <a:solidFill>
                  <a:srgbClr val="000000"/>
                </a:solidFill>
                <a:latin typeface="Antic Bold"/>
                <a:ea typeface="Antic Bold"/>
              </a:rPr>
              <a:t> Clubs- Minecraft club, </a:t>
            </a:r>
            <a:r>
              <a:rPr lang="en-US" sz="3200" dirty="0" err="1">
                <a:solidFill>
                  <a:srgbClr val="000000"/>
                </a:solidFill>
                <a:latin typeface="Antic Bold"/>
                <a:ea typeface="Antic Bold"/>
              </a:rPr>
              <a:t>Maths</a:t>
            </a:r>
            <a:r>
              <a:rPr lang="en-US" sz="3200" dirty="0">
                <a:solidFill>
                  <a:srgbClr val="000000"/>
                </a:solidFill>
                <a:latin typeface="Antic Bold"/>
                <a:ea typeface="Antic Bold"/>
              </a:rPr>
              <a:t> club, Football club, Chess club, Drama, Music Lessons (Guitar &amp; Keyboard), Art club, Netball club, Athletics, Morning circuits, Forest school , Gymnastics club.</a:t>
            </a:r>
          </a:p>
          <a:p>
            <a:pPr marL="571500" indent="-571500">
              <a:lnSpc>
                <a:spcPts val="5039"/>
              </a:lnSpc>
              <a:buFont typeface="Arial"/>
              <a:buChar char="•"/>
            </a:pPr>
            <a:r>
              <a:rPr lang="en-US" sz="3200" dirty="0">
                <a:solidFill>
                  <a:srgbClr val="000000"/>
                </a:solidFill>
                <a:latin typeface="Antic Bold"/>
                <a:ea typeface="Antic Bold"/>
              </a:rPr>
              <a:t>Weekly Celebration Assembly that celebrates children's achievements.</a:t>
            </a:r>
          </a:p>
          <a:p>
            <a:pPr>
              <a:lnSpc>
                <a:spcPts val="5039"/>
              </a:lnSpc>
            </a:pPr>
            <a:endParaRPr lang="en-US" sz="3200" dirty="0">
              <a:solidFill>
                <a:srgbClr val="000000"/>
              </a:solidFill>
              <a:latin typeface="Antic Bold"/>
              <a:ea typeface="Antic Bold"/>
            </a:endParaRPr>
          </a:p>
        </p:txBody>
      </p:sp>
    </p:spTree>
    <p:extLst>
      <p:ext uri="{BB962C8B-B14F-4D97-AF65-F5344CB8AC3E}">
        <p14:creationId xmlns:p14="http://schemas.microsoft.com/office/powerpoint/2010/main" val="12666862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GB"/>
          </a:p>
        </p:txBody>
      </p:sp>
      <p:grpSp>
        <p:nvGrpSpPr>
          <p:cNvPr id="3" name="Group 3"/>
          <p:cNvGrpSpPr/>
          <p:nvPr/>
        </p:nvGrpSpPr>
        <p:grpSpPr>
          <a:xfrm>
            <a:off x="642546" y="55430"/>
            <a:ext cx="17002907" cy="1800486"/>
            <a:chOff x="0" y="0"/>
            <a:chExt cx="4478132" cy="474202"/>
          </a:xfrm>
        </p:grpSpPr>
        <p:sp>
          <p:nvSpPr>
            <p:cNvPr id="4" name="Freeform 4"/>
            <p:cNvSpPr/>
            <p:nvPr/>
          </p:nvSpPr>
          <p:spPr>
            <a:xfrm>
              <a:off x="0" y="0"/>
              <a:ext cx="4478132" cy="474202"/>
            </a:xfrm>
            <a:custGeom>
              <a:avLst/>
              <a:gdLst/>
              <a:ahLst/>
              <a:cxnLst/>
              <a:rect l="l" t="t" r="r" b="b"/>
              <a:pathLst>
                <a:path w="4478132" h="474202">
                  <a:moveTo>
                    <a:pt x="4478132" y="0"/>
                  </a:moveTo>
                  <a:lnTo>
                    <a:pt x="0" y="0"/>
                  </a:lnTo>
                  <a:lnTo>
                    <a:pt x="101600" y="237101"/>
                  </a:lnTo>
                  <a:lnTo>
                    <a:pt x="0" y="474202"/>
                  </a:lnTo>
                  <a:lnTo>
                    <a:pt x="4478132" y="474202"/>
                  </a:lnTo>
                  <a:lnTo>
                    <a:pt x="4376532" y="237101"/>
                  </a:lnTo>
                  <a:lnTo>
                    <a:pt x="4478132" y="0"/>
                  </a:lnTo>
                  <a:close/>
                </a:path>
              </a:pathLst>
            </a:custGeom>
            <a:solidFill>
              <a:srgbClr val="3D4984"/>
            </a:solidFill>
          </p:spPr>
          <p:txBody>
            <a:bodyPr/>
            <a:lstStyle/>
            <a:p>
              <a:endParaRPr lang="en-GB"/>
            </a:p>
          </p:txBody>
        </p:sp>
        <p:sp>
          <p:nvSpPr>
            <p:cNvPr id="5" name="TextBox 5"/>
            <p:cNvSpPr txBox="1"/>
            <p:nvPr/>
          </p:nvSpPr>
          <p:spPr>
            <a:xfrm>
              <a:off x="88900" y="-38100"/>
              <a:ext cx="4300332" cy="512302"/>
            </a:xfrm>
            <a:prstGeom prst="rect">
              <a:avLst/>
            </a:prstGeom>
          </p:spPr>
          <p:txBody>
            <a:bodyPr lIns="50800" tIns="50800" rIns="50800" bIns="50800" rtlCol="0" anchor="ctr"/>
            <a:lstStyle/>
            <a:p>
              <a:pPr algn="ctr">
                <a:lnSpc>
                  <a:spcPts val="2748"/>
                </a:lnSpc>
              </a:pPr>
              <a:endParaRPr/>
            </a:p>
          </p:txBody>
        </p:sp>
      </p:grpSp>
      <p:sp>
        <p:nvSpPr>
          <p:cNvPr id="6" name="TextBox 6"/>
          <p:cNvSpPr txBox="1"/>
          <p:nvPr/>
        </p:nvSpPr>
        <p:spPr>
          <a:xfrm>
            <a:off x="934947" y="-50803"/>
            <a:ext cx="16230600" cy="1345753"/>
          </a:xfrm>
          <a:prstGeom prst="rect">
            <a:avLst/>
          </a:prstGeom>
        </p:spPr>
        <p:txBody>
          <a:bodyPr lIns="0" tIns="0" rIns="0" bIns="0" rtlCol="0" anchor="t">
            <a:spAutoFit/>
          </a:bodyPr>
          <a:lstStyle/>
          <a:p>
            <a:pPr algn="ctr">
              <a:lnSpc>
                <a:spcPts val="11900"/>
              </a:lnSpc>
            </a:pPr>
            <a:r>
              <a:rPr lang="en-US" sz="8500">
                <a:solidFill>
                  <a:srgbClr val="FFFFFF"/>
                </a:solidFill>
                <a:latin typeface="Scripter"/>
              </a:rPr>
              <a:t>Curriculum Experiences</a:t>
            </a:r>
          </a:p>
        </p:txBody>
      </p:sp>
      <p:sp>
        <p:nvSpPr>
          <p:cNvPr id="7" name="TextBox 7"/>
          <p:cNvSpPr txBox="1"/>
          <p:nvPr/>
        </p:nvSpPr>
        <p:spPr>
          <a:xfrm>
            <a:off x="371703" y="3238668"/>
            <a:ext cx="3124505" cy="688975"/>
          </a:xfrm>
          <a:prstGeom prst="rect">
            <a:avLst/>
          </a:prstGeom>
        </p:spPr>
        <p:txBody>
          <a:bodyPr lIns="0" tIns="0" rIns="0" bIns="0" rtlCol="0" anchor="t">
            <a:spAutoFit/>
          </a:bodyPr>
          <a:lstStyle/>
          <a:p>
            <a:pPr algn="ctr">
              <a:lnSpc>
                <a:spcPts val="5600"/>
              </a:lnSpc>
            </a:pPr>
            <a:endParaRPr/>
          </a:p>
        </p:txBody>
      </p:sp>
      <p:sp>
        <p:nvSpPr>
          <p:cNvPr id="9" name="Freeform 9"/>
          <p:cNvSpPr/>
          <p:nvPr/>
        </p:nvSpPr>
        <p:spPr>
          <a:xfrm>
            <a:off x="4579997" y="1370776"/>
            <a:ext cx="3867912" cy="4599939"/>
          </a:xfrm>
          <a:custGeom>
            <a:avLst/>
            <a:gdLst/>
            <a:ahLst/>
            <a:cxnLst/>
            <a:rect l="l" t="t" r="r" b="b"/>
            <a:pathLst>
              <a:path w="5157216" h="6133252">
                <a:moveTo>
                  <a:pt x="0" y="0"/>
                </a:moveTo>
                <a:lnTo>
                  <a:pt x="5157216" y="0"/>
                </a:lnTo>
                <a:lnTo>
                  <a:pt x="5157216" y="6133252"/>
                </a:lnTo>
                <a:lnTo>
                  <a:pt x="0" y="6133252"/>
                </a:lnTo>
                <a:lnTo>
                  <a:pt x="0" y="0"/>
                </a:lnTo>
                <a:close/>
              </a:path>
            </a:pathLst>
          </a:custGeom>
          <a:blipFill>
            <a:blip>
              <a:extLst>
                <a:ext uri="{96DAC541-7B7A-43D3-8B79-37D633B846F1}">
                  <asvg:svgBlip xmlns:asvg="http://schemas.microsoft.com/office/drawing/2016/SVG/main" r:embed="rId3"/>
                </a:ext>
              </a:extLst>
            </a:blip>
            <a:stretch>
              <a:fillRect l="-5895" r="-5895"/>
            </a:stretch>
          </a:blipFill>
        </p:spPr>
        <p:txBody>
          <a:bodyPr/>
          <a:lstStyle/>
          <a:p>
            <a:endParaRPr lang="en-GB"/>
          </a:p>
        </p:txBody>
      </p:sp>
      <p:sp>
        <p:nvSpPr>
          <p:cNvPr id="12" name="Freeform 12"/>
          <p:cNvSpPr/>
          <p:nvPr/>
        </p:nvSpPr>
        <p:spPr>
          <a:xfrm>
            <a:off x="368179" y="5172739"/>
            <a:ext cx="3867912" cy="5114289"/>
          </a:xfrm>
          <a:custGeom>
            <a:avLst/>
            <a:gdLst/>
            <a:ahLst/>
            <a:cxnLst/>
            <a:rect l="l" t="t" r="r" b="b"/>
            <a:pathLst>
              <a:path w="5157216" h="6819052">
                <a:moveTo>
                  <a:pt x="0" y="0"/>
                </a:moveTo>
                <a:lnTo>
                  <a:pt x="5157216" y="0"/>
                </a:lnTo>
                <a:lnTo>
                  <a:pt x="5157216" y="6819052"/>
                </a:lnTo>
                <a:lnTo>
                  <a:pt x="0" y="6819052"/>
                </a:lnTo>
                <a:lnTo>
                  <a:pt x="0" y="0"/>
                </a:lnTo>
                <a:close/>
              </a:path>
            </a:pathLst>
          </a:custGeom>
          <a:blipFill>
            <a:blip>
              <a:extLst>
                <a:ext uri="{96DAC541-7B7A-43D3-8B79-37D633B846F1}">
                  <asvg:svgBlip xmlns:asvg="http://schemas.microsoft.com/office/drawing/2016/SVG/main" r:embed="rId3"/>
                </a:ext>
              </a:extLst>
            </a:blip>
            <a:stretch>
              <a:fillRect l="-12145" r="-12145"/>
            </a:stretch>
          </a:blipFill>
        </p:spPr>
        <p:txBody>
          <a:bodyPr/>
          <a:lstStyle/>
          <a:p>
            <a:endParaRPr lang="en-GB"/>
          </a:p>
        </p:txBody>
      </p:sp>
      <p:sp>
        <p:nvSpPr>
          <p:cNvPr id="15" name="Freeform 15"/>
          <p:cNvSpPr/>
          <p:nvPr/>
        </p:nvSpPr>
        <p:spPr>
          <a:xfrm>
            <a:off x="4569466" y="5796213"/>
            <a:ext cx="3867912" cy="4414519"/>
          </a:xfrm>
          <a:custGeom>
            <a:avLst/>
            <a:gdLst/>
            <a:ahLst/>
            <a:cxnLst/>
            <a:rect l="l" t="t" r="r" b="b"/>
            <a:pathLst>
              <a:path w="5157216" h="5886026">
                <a:moveTo>
                  <a:pt x="0" y="0"/>
                </a:moveTo>
                <a:lnTo>
                  <a:pt x="5157216" y="0"/>
                </a:lnTo>
                <a:lnTo>
                  <a:pt x="5157216" y="5886026"/>
                </a:lnTo>
                <a:lnTo>
                  <a:pt x="0" y="5886026"/>
                </a:lnTo>
                <a:lnTo>
                  <a:pt x="0" y="0"/>
                </a:lnTo>
                <a:close/>
              </a:path>
            </a:pathLst>
          </a:custGeom>
          <a:blipFill>
            <a:blip>
              <a:extLst>
                <a:ext uri="{96DAC541-7B7A-43D3-8B79-37D633B846F1}">
                  <asvg:svgBlip xmlns:asvg="http://schemas.microsoft.com/office/drawing/2016/SVG/main" r:embed="rId3"/>
                </a:ext>
              </a:extLst>
            </a:blip>
            <a:stretch>
              <a:fillRect l="-3641" r="-3641"/>
            </a:stretch>
          </a:blipFill>
        </p:spPr>
        <p:txBody>
          <a:bodyPr/>
          <a:lstStyle/>
          <a:p>
            <a:endParaRPr lang="en-GB"/>
          </a:p>
        </p:txBody>
      </p:sp>
      <p:grpSp>
        <p:nvGrpSpPr>
          <p:cNvPr id="17" name="Group 17"/>
          <p:cNvGrpSpPr/>
          <p:nvPr/>
        </p:nvGrpSpPr>
        <p:grpSpPr>
          <a:xfrm>
            <a:off x="4999722" y="5584190"/>
            <a:ext cx="13122844" cy="5002529"/>
            <a:chOff x="-12536483" y="0"/>
            <a:chExt cx="17693699" cy="6670039"/>
          </a:xfrm>
        </p:grpSpPr>
        <p:sp>
          <p:nvSpPr>
            <p:cNvPr id="18" name="Freeform 18"/>
            <p:cNvSpPr/>
            <p:nvPr/>
          </p:nvSpPr>
          <p:spPr>
            <a:xfrm>
              <a:off x="0" y="0"/>
              <a:ext cx="5157216" cy="6670039"/>
            </a:xfrm>
            <a:custGeom>
              <a:avLst/>
              <a:gdLst/>
              <a:ahLst/>
              <a:cxnLst/>
              <a:rect l="l" t="t" r="r" b="b"/>
              <a:pathLst>
                <a:path w="5157216" h="6670039">
                  <a:moveTo>
                    <a:pt x="0" y="0"/>
                  </a:moveTo>
                  <a:lnTo>
                    <a:pt x="5157216" y="0"/>
                  </a:lnTo>
                  <a:lnTo>
                    <a:pt x="5157216" y="6670039"/>
                  </a:lnTo>
                  <a:lnTo>
                    <a:pt x="0" y="6670039"/>
                  </a:lnTo>
                  <a:lnTo>
                    <a:pt x="0" y="0"/>
                  </a:lnTo>
                  <a:close/>
                </a:path>
              </a:pathLst>
            </a:custGeom>
            <a:blipFill>
              <a:blip>
                <a:extLst>
                  <a:ext uri="{96DAC541-7B7A-43D3-8B79-37D633B846F1}">
                    <asvg:svgBlip xmlns:asvg="http://schemas.microsoft.com/office/drawing/2016/SVG/main" r:embed="rId3"/>
                  </a:ext>
                </a:extLst>
              </a:blip>
              <a:stretch>
                <a:fillRect l="-10787" r="-10787"/>
              </a:stretch>
            </a:blipFill>
          </p:spPr>
          <p:txBody>
            <a:bodyPr/>
            <a:lstStyle/>
            <a:p>
              <a:endParaRPr lang="en-GB"/>
            </a:p>
          </p:txBody>
        </p:sp>
        <p:sp>
          <p:nvSpPr>
            <p:cNvPr id="19" name="TextBox 19"/>
            <p:cNvSpPr txBox="1"/>
            <p:nvPr/>
          </p:nvSpPr>
          <p:spPr>
            <a:xfrm>
              <a:off x="-12536483" y="1675329"/>
              <a:ext cx="4151416" cy="603927"/>
            </a:xfrm>
            <a:prstGeom prst="rect">
              <a:avLst/>
            </a:prstGeom>
          </p:spPr>
          <p:txBody>
            <a:bodyPr lIns="0" tIns="0" rIns="0" bIns="0" rtlCol="0" anchor="t">
              <a:spAutoFit/>
            </a:bodyPr>
            <a:lstStyle/>
            <a:p>
              <a:pPr algn="ctr">
                <a:lnSpc>
                  <a:spcPts val="3920"/>
                </a:lnSpc>
              </a:pPr>
              <a:r>
                <a:rPr lang="en-US" sz="2400" dirty="0">
                  <a:solidFill>
                    <a:srgbClr val="000000"/>
                  </a:solidFill>
                  <a:latin typeface="Antic Bold"/>
                  <a:ea typeface="Antic Bold"/>
                </a:rPr>
                <a:t>Christianity through art</a:t>
              </a:r>
            </a:p>
          </p:txBody>
        </p:sp>
      </p:grpSp>
      <p:sp>
        <p:nvSpPr>
          <p:cNvPr id="21" name="Freeform 21"/>
          <p:cNvSpPr/>
          <p:nvPr/>
        </p:nvSpPr>
        <p:spPr>
          <a:xfrm>
            <a:off x="10196804" y="1130144"/>
            <a:ext cx="3867912" cy="4819650"/>
          </a:xfrm>
          <a:custGeom>
            <a:avLst/>
            <a:gdLst/>
            <a:ahLst/>
            <a:cxnLst/>
            <a:rect l="l" t="t" r="r" b="b"/>
            <a:pathLst>
              <a:path w="5157216" h="6426200">
                <a:moveTo>
                  <a:pt x="0" y="0"/>
                </a:moveTo>
                <a:lnTo>
                  <a:pt x="5157216" y="0"/>
                </a:lnTo>
                <a:lnTo>
                  <a:pt x="5157216" y="6426200"/>
                </a:lnTo>
                <a:lnTo>
                  <a:pt x="0" y="6426200"/>
                </a:lnTo>
                <a:lnTo>
                  <a:pt x="0" y="0"/>
                </a:lnTo>
                <a:close/>
              </a:path>
            </a:pathLst>
          </a:custGeom>
          <a:blipFill>
            <a:blip>
              <a:extLst>
                <a:ext uri="{96DAC541-7B7A-43D3-8B79-37D633B846F1}">
                  <asvg:svgBlip xmlns:asvg="http://schemas.microsoft.com/office/drawing/2016/SVG/main" r:embed="rId3"/>
                </a:ext>
              </a:extLst>
            </a:blip>
            <a:stretch>
              <a:fillRect l="-8564" r="-8564"/>
            </a:stretch>
          </a:blipFill>
        </p:spPr>
        <p:txBody>
          <a:bodyPr/>
          <a:lstStyle/>
          <a:p>
            <a:endParaRPr lang="en-GB"/>
          </a:p>
        </p:txBody>
      </p:sp>
      <p:sp>
        <p:nvSpPr>
          <p:cNvPr id="24" name="Freeform 24"/>
          <p:cNvSpPr/>
          <p:nvPr/>
        </p:nvSpPr>
        <p:spPr>
          <a:xfrm>
            <a:off x="14420088" y="322004"/>
            <a:ext cx="3867912" cy="5264115"/>
          </a:xfrm>
          <a:custGeom>
            <a:avLst/>
            <a:gdLst/>
            <a:ahLst/>
            <a:cxnLst/>
            <a:rect l="l" t="t" r="r" b="b"/>
            <a:pathLst>
              <a:path w="5157216" h="6316979">
                <a:moveTo>
                  <a:pt x="0" y="0"/>
                </a:moveTo>
                <a:lnTo>
                  <a:pt x="5157216" y="0"/>
                </a:lnTo>
                <a:lnTo>
                  <a:pt x="5157216" y="6316979"/>
                </a:lnTo>
                <a:lnTo>
                  <a:pt x="0" y="6316979"/>
                </a:lnTo>
                <a:lnTo>
                  <a:pt x="0" y="0"/>
                </a:lnTo>
                <a:close/>
              </a:path>
            </a:pathLst>
          </a:custGeom>
          <a:blipFill>
            <a:blip>
              <a:extLst>
                <a:ext uri="{96DAC541-7B7A-43D3-8B79-37D633B846F1}">
                  <asvg:svgBlip xmlns:asvg="http://schemas.microsoft.com/office/drawing/2016/SVG/main" r:embed="rId3"/>
                </a:ext>
              </a:extLst>
            </a:blip>
            <a:stretch>
              <a:fillRect l="-7569" r="-7569"/>
            </a:stretch>
          </a:blipFill>
        </p:spPr>
        <p:txBody>
          <a:bodyPr/>
          <a:lstStyle/>
          <a:p>
            <a:endParaRPr lang="en-GB"/>
          </a:p>
        </p:txBody>
      </p:sp>
      <p:grpSp>
        <p:nvGrpSpPr>
          <p:cNvPr id="26" name="Group 26"/>
          <p:cNvGrpSpPr/>
          <p:nvPr/>
        </p:nvGrpSpPr>
        <p:grpSpPr>
          <a:xfrm>
            <a:off x="176569" y="878348"/>
            <a:ext cx="4190973" cy="4136389"/>
            <a:chOff x="0" y="0"/>
            <a:chExt cx="5587964" cy="5515185"/>
          </a:xfrm>
        </p:grpSpPr>
        <p:sp>
          <p:nvSpPr>
            <p:cNvPr id="27" name="Freeform 27"/>
            <p:cNvSpPr/>
            <p:nvPr/>
          </p:nvSpPr>
          <p:spPr>
            <a:xfrm>
              <a:off x="0" y="0"/>
              <a:ext cx="5587964" cy="5515185"/>
            </a:xfrm>
            <a:custGeom>
              <a:avLst/>
              <a:gdLst/>
              <a:ahLst/>
              <a:cxnLst/>
              <a:rect l="l" t="t" r="r" b="b"/>
              <a:pathLst>
                <a:path w="5587964" h="5515185">
                  <a:moveTo>
                    <a:pt x="0" y="0"/>
                  </a:moveTo>
                  <a:lnTo>
                    <a:pt x="5587964" y="0"/>
                  </a:lnTo>
                  <a:lnTo>
                    <a:pt x="5587964" y="5515185"/>
                  </a:lnTo>
                  <a:lnTo>
                    <a:pt x="0" y="5515185"/>
                  </a:lnTo>
                  <a:lnTo>
                    <a:pt x="0" y="0"/>
                  </a:lnTo>
                  <a:close/>
                </a:path>
              </a:pathLst>
            </a:custGeom>
            <a:blipFill>
              <a:blip>
                <a:extLst>
                  <a:ext uri="{96DAC541-7B7A-43D3-8B79-37D633B846F1}">
                    <asvg:svgBlip xmlns:asvg="http://schemas.microsoft.com/office/drawing/2016/SVG/main" r:embed="rId3"/>
                  </a:ext>
                </a:extLst>
              </a:blip>
              <a:stretch>
                <a:fillRect t="-3893" b="-3893"/>
              </a:stretch>
            </a:blipFill>
          </p:spPr>
          <p:txBody>
            <a:bodyPr/>
            <a:lstStyle/>
            <a:p>
              <a:endParaRPr lang="en-GB"/>
            </a:p>
          </p:txBody>
        </p:sp>
        <p:sp>
          <p:nvSpPr>
            <p:cNvPr id="28" name="TextBox 28"/>
            <p:cNvSpPr txBox="1"/>
            <p:nvPr/>
          </p:nvSpPr>
          <p:spPr>
            <a:xfrm>
              <a:off x="645167" y="4411658"/>
              <a:ext cx="4498156" cy="594864"/>
            </a:xfrm>
            <a:prstGeom prst="rect">
              <a:avLst/>
            </a:prstGeom>
          </p:spPr>
          <p:txBody>
            <a:bodyPr lIns="0" tIns="0" rIns="0" bIns="0" rtlCol="0" anchor="t">
              <a:spAutoFit/>
            </a:bodyPr>
            <a:lstStyle/>
            <a:p>
              <a:pPr algn="ctr">
                <a:lnSpc>
                  <a:spcPts val="3360"/>
                </a:lnSpc>
              </a:pPr>
              <a:r>
                <a:rPr lang="en-US" sz="3600" b="1" err="1">
                  <a:solidFill>
                    <a:srgbClr val="000000"/>
                  </a:solidFill>
                  <a:latin typeface="Canva Sans Bold"/>
                  <a:ea typeface="Antic Bold"/>
                </a:rPr>
                <a:t>Maths</a:t>
              </a:r>
              <a:endParaRPr lang="en-US" sz="3600" b="1">
                <a:solidFill>
                  <a:srgbClr val="000000"/>
                </a:solidFill>
                <a:latin typeface="Canva Sans Bold"/>
                <a:ea typeface="Antic Bold"/>
              </a:endParaRPr>
            </a:p>
          </p:txBody>
        </p:sp>
      </p:grpSp>
      <p:pic>
        <p:nvPicPr>
          <p:cNvPr id="29" name="Picture 28" descr="A blue and white circle with white text&#10;&#10;Description automatically generated">
            <a:extLst>
              <a:ext uri="{FF2B5EF4-FFF2-40B4-BE49-F238E27FC236}">
                <a16:creationId xmlns:a16="http://schemas.microsoft.com/office/drawing/2014/main" id="{75BFCF0C-A24D-E9A8-2300-55E66453F083}"/>
              </a:ext>
            </a:extLst>
          </p:cNvPr>
          <p:cNvPicPr>
            <a:picLocks noChangeAspect="1"/>
          </p:cNvPicPr>
          <p:nvPr/>
        </p:nvPicPr>
        <p:blipFill>
          <a:blip r:embed="rId4"/>
          <a:stretch>
            <a:fillRect/>
          </a:stretch>
        </p:blipFill>
        <p:spPr>
          <a:xfrm>
            <a:off x="981829" y="1391904"/>
            <a:ext cx="2533148" cy="2419851"/>
          </a:xfrm>
          <a:prstGeom prst="rect">
            <a:avLst/>
          </a:prstGeom>
        </p:spPr>
      </p:pic>
      <p:sp>
        <p:nvSpPr>
          <p:cNvPr id="32" name="TextBox 28">
            <a:extLst>
              <a:ext uri="{FF2B5EF4-FFF2-40B4-BE49-F238E27FC236}">
                <a16:creationId xmlns:a16="http://schemas.microsoft.com/office/drawing/2014/main" id="{2AAFE00F-F470-AA79-9C9D-7CEE5ECCB675}"/>
              </a:ext>
            </a:extLst>
          </p:cNvPr>
          <p:cNvSpPr txBox="1"/>
          <p:nvPr/>
        </p:nvSpPr>
        <p:spPr>
          <a:xfrm>
            <a:off x="4828384" y="2173808"/>
            <a:ext cx="3373617" cy="446148"/>
          </a:xfrm>
          <a:prstGeom prst="rect">
            <a:avLst/>
          </a:prstGeom>
        </p:spPr>
        <p:txBody>
          <a:bodyPr lIns="0" tIns="0" rIns="0" bIns="0" rtlCol="0" anchor="t">
            <a:spAutoFit/>
          </a:bodyPr>
          <a:lstStyle/>
          <a:p>
            <a:pPr algn="ctr">
              <a:lnSpc>
                <a:spcPts val="3360"/>
              </a:lnSpc>
            </a:pPr>
            <a:r>
              <a:rPr lang="en-US" sz="3600" b="1">
                <a:solidFill>
                  <a:srgbClr val="000000"/>
                </a:solidFill>
                <a:latin typeface="Canva Sans Bold"/>
                <a:ea typeface="Antic Bold"/>
              </a:rPr>
              <a:t>English</a:t>
            </a:r>
          </a:p>
        </p:txBody>
      </p:sp>
      <p:pic>
        <p:nvPicPr>
          <p:cNvPr id="33" name="Picture 32" descr="The Secret of Black Rock">
            <a:extLst>
              <a:ext uri="{FF2B5EF4-FFF2-40B4-BE49-F238E27FC236}">
                <a16:creationId xmlns:a16="http://schemas.microsoft.com/office/drawing/2014/main" id="{D5618215-8E9D-591E-98A2-3616EC881F29}"/>
              </a:ext>
            </a:extLst>
          </p:cNvPr>
          <p:cNvPicPr>
            <a:picLocks noChangeAspect="1"/>
          </p:cNvPicPr>
          <p:nvPr/>
        </p:nvPicPr>
        <p:blipFill>
          <a:blip r:embed="rId5"/>
          <a:stretch>
            <a:fillRect/>
          </a:stretch>
        </p:blipFill>
        <p:spPr>
          <a:xfrm rot="-1020000">
            <a:off x="5025011" y="3754317"/>
            <a:ext cx="1374607" cy="1550485"/>
          </a:xfrm>
          <a:prstGeom prst="rect">
            <a:avLst/>
          </a:prstGeom>
        </p:spPr>
      </p:pic>
      <p:pic>
        <p:nvPicPr>
          <p:cNvPr id="34" name="Picture 33" descr="Stone Age Boy : Kitamura, Satoshi, Kitamura, Satoshi: Amazon.co.uk: Books">
            <a:extLst>
              <a:ext uri="{FF2B5EF4-FFF2-40B4-BE49-F238E27FC236}">
                <a16:creationId xmlns:a16="http://schemas.microsoft.com/office/drawing/2014/main" id="{CDD71B18-1A65-070A-779B-F0C56B2933DF}"/>
              </a:ext>
            </a:extLst>
          </p:cNvPr>
          <p:cNvPicPr>
            <a:picLocks noChangeAspect="1"/>
          </p:cNvPicPr>
          <p:nvPr/>
        </p:nvPicPr>
        <p:blipFill>
          <a:blip r:embed="rId6"/>
          <a:stretch>
            <a:fillRect/>
          </a:stretch>
        </p:blipFill>
        <p:spPr>
          <a:xfrm rot="1320000">
            <a:off x="6467714" y="2808978"/>
            <a:ext cx="1626770" cy="1544054"/>
          </a:xfrm>
          <a:prstGeom prst="rect">
            <a:avLst/>
          </a:prstGeom>
        </p:spPr>
      </p:pic>
      <p:sp>
        <p:nvSpPr>
          <p:cNvPr id="36" name="TextBox 28">
            <a:extLst>
              <a:ext uri="{FF2B5EF4-FFF2-40B4-BE49-F238E27FC236}">
                <a16:creationId xmlns:a16="http://schemas.microsoft.com/office/drawing/2014/main" id="{3B2E3DDB-0C61-F27C-3C08-F9700B34DF27}"/>
              </a:ext>
            </a:extLst>
          </p:cNvPr>
          <p:cNvSpPr txBox="1"/>
          <p:nvPr/>
        </p:nvSpPr>
        <p:spPr>
          <a:xfrm>
            <a:off x="10693778" y="5136584"/>
            <a:ext cx="3373617" cy="446148"/>
          </a:xfrm>
          <a:prstGeom prst="rect">
            <a:avLst/>
          </a:prstGeom>
        </p:spPr>
        <p:txBody>
          <a:bodyPr lIns="0" tIns="0" rIns="0" bIns="0" rtlCol="0" anchor="t">
            <a:spAutoFit/>
          </a:bodyPr>
          <a:lstStyle/>
          <a:p>
            <a:pPr algn="ctr">
              <a:lnSpc>
                <a:spcPts val="3360"/>
              </a:lnSpc>
            </a:pPr>
            <a:r>
              <a:rPr lang="en-US" sz="3600" b="1">
                <a:solidFill>
                  <a:srgbClr val="000000"/>
                </a:solidFill>
                <a:latin typeface="Canva Sans Bold"/>
                <a:ea typeface="Antic Bold"/>
              </a:rPr>
              <a:t>Science</a:t>
            </a:r>
          </a:p>
        </p:txBody>
      </p:sp>
      <p:pic>
        <p:nvPicPr>
          <p:cNvPr id="37" name="Picture 36" descr="A yellow text on a white background&#10;&#10;Description automatically generated">
            <a:extLst>
              <a:ext uri="{FF2B5EF4-FFF2-40B4-BE49-F238E27FC236}">
                <a16:creationId xmlns:a16="http://schemas.microsoft.com/office/drawing/2014/main" id="{DA1606E5-C5C2-42D4-577B-10A8ABE33CEF}"/>
              </a:ext>
            </a:extLst>
          </p:cNvPr>
          <p:cNvPicPr>
            <a:picLocks noChangeAspect="1"/>
          </p:cNvPicPr>
          <p:nvPr/>
        </p:nvPicPr>
        <p:blipFill>
          <a:blip r:embed="rId7"/>
          <a:stretch>
            <a:fillRect/>
          </a:stretch>
        </p:blipFill>
        <p:spPr>
          <a:xfrm>
            <a:off x="11221954" y="2350670"/>
            <a:ext cx="2581776" cy="878305"/>
          </a:xfrm>
          <a:prstGeom prst="rect">
            <a:avLst/>
          </a:prstGeom>
        </p:spPr>
      </p:pic>
      <p:pic>
        <p:nvPicPr>
          <p:cNvPr id="38" name="Picture 37" descr="A group of rocks with yellow letters&#10;&#10;Description automatically generated">
            <a:extLst>
              <a:ext uri="{FF2B5EF4-FFF2-40B4-BE49-F238E27FC236}">
                <a16:creationId xmlns:a16="http://schemas.microsoft.com/office/drawing/2014/main" id="{3E0517E4-61DD-120C-C27E-115C2B967B44}"/>
              </a:ext>
            </a:extLst>
          </p:cNvPr>
          <p:cNvPicPr>
            <a:picLocks noChangeAspect="1"/>
          </p:cNvPicPr>
          <p:nvPr/>
        </p:nvPicPr>
        <p:blipFill>
          <a:blip r:embed="rId8"/>
          <a:stretch>
            <a:fillRect/>
          </a:stretch>
        </p:blipFill>
        <p:spPr>
          <a:xfrm>
            <a:off x="10439651" y="3787441"/>
            <a:ext cx="2943225" cy="1238250"/>
          </a:xfrm>
          <a:prstGeom prst="rect">
            <a:avLst/>
          </a:prstGeom>
        </p:spPr>
      </p:pic>
      <p:sp>
        <p:nvSpPr>
          <p:cNvPr id="39" name="TextBox 28">
            <a:extLst>
              <a:ext uri="{FF2B5EF4-FFF2-40B4-BE49-F238E27FC236}">
                <a16:creationId xmlns:a16="http://schemas.microsoft.com/office/drawing/2014/main" id="{63C14F92-F1DF-4AE8-5036-BF4245CFD490}"/>
              </a:ext>
            </a:extLst>
          </p:cNvPr>
          <p:cNvSpPr txBox="1"/>
          <p:nvPr/>
        </p:nvSpPr>
        <p:spPr>
          <a:xfrm>
            <a:off x="14423568" y="1181201"/>
            <a:ext cx="3704483" cy="436017"/>
          </a:xfrm>
          <a:prstGeom prst="rect">
            <a:avLst/>
          </a:prstGeom>
        </p:spPr>
        <p:txBody>
          <a:bodyPr wrap="square" lIns="0" tIns="0" rIns="0" bIns="0" rtlCol="0" anchor="t">
            <a:spAutoFit/>
          </a:bodyPr>
          <a:lstStyle/>
          <a:p>
            <a:pPr algn="ctr">
              <a:lnSpc>
                <a:spcPts val="3360"/>
              </a:lnSpc>
            </a:pPr>
            <a:r>
              <a:rPr lang="en-US" sz="3000" b="1">
                <a:solidFill>
                  <a:srgbClr val="000000"/>
                </a:solidFill>
                <a:latin typeface="Canva Sans Bold"/>
                <a:ea typeface="Antic Bold"/>
              </a:rPr>
              <a:t>History/Ge</a:t>
            </a:r>
            <a:r>
              <a:rPr lang="en-US" sz="3200" b="1">
                <a:solidFill>
                  <a:srgbClr val="000000"/>
                </a:solidFill>
                <a:latin typeface="Canva Sans Bold"/>
                <a:ea typeface="Antic Bold"/>
              </a:rPr>
              <a:t>ography</a:t>
            </a:r>
          </a:p>
        </p:txBody>
      </p:sp>
      <p:pic>
        <p:nvPicPr>
          <p:cNvPr id="40" name="Picture 39" descr="A cartoon character standing next to a fire&#10;&#10;Description automatically generated">
            <a:extLst>
              <a:ext uri="{FF2B5EF4-FFF2-40B4-BE49-F238E27FC236}">
                <a16:creationId xmlns:a16="http://schemas.microsoft.com/office/drawing/2014/main" id="{F0183485-FF85-62A8-EFDC-EA9ADD21226B}"/>
              </a:ext>
            </a:extLst>
          </p:cNvPr>
          <p:cNvPicPr>
            <a:picLocks noChangeAspect="1"/>
          </p:cNvPicPr>
          <p:nvPr/>
        </p:nvPicPr>
        <p:blipFill>
          <a:blip r:embed="rId9"/>
          <a:stretch>
            <a:fillRect/>
          </a:stretch>
        </p:blipFill>
        <p:spPr>
          <a:xfrm>
            <a:off x="14682287" y="1683670"/>
            <a:ext cx="1857375" cy="1114425"/>
          </a:xfrm>
          <a:prstGeom prst="rect">
            <a:avLst/>
          </a:prstGeom>
        </p:spPr>
      </p:pic>
      <p:pic>
        <p:nvPicPr>
          <p:cNvPr id="41" name="Picture 40" descr="A close up of a building&#10;&#10;Description automatically generated">
            <a:extLst>
              <a:ext uri="{FF2B5EF4-FFF2-40B4-BE49-F238E27FC236}">
                <a16:creationId xmlns:a16="http://schemas.microsoft.com/office/drawing/2014/main" id="{5CDAFFBE-E5DA-E94E-2950-F04B84D48339}"/>
              </a:ext>
            </a:extLst>
          </p:cNvPr>
          <p:cNvPicPr>
            <a:picLocks noChangeAspect="1"/>
          </p:cNvPicPr>
          <p:nvPr/>
        </p:nvPicPr>
        <p:blipFill>
          <a:blip r:embed="rId10"/>
          <a:stretch>
            <a:fillRect/>
          </a:stretch>
        </p:blipFill>
        <p:spPr>
          <a:xfrm>
            <a:off x="15020925" y="2941721"/>
            <a:ext cx="3105150" cy="613611"/>
          </a:xfrm>
          <a:prstGeom prst="rect">
            <a:avLst/>
          </a:prstGeom>
        </p:spPr>
      </p:pic>
      <p:pic>
        <p:nvPicPr>
          <p:cNvPr id="42" name="Picture 41" descr="A cityscape with a bridge and a body of water&#10;&#10;Description automatically generated">
            <a:extLst>
              <a:ext uri="{FF2B5EF4-FFF2-40B4-BE49-F238E27FC236}">
                <a16:creationId xmlns:a16="http://schemas.microsoft.com/office/drawing/2014/main" id="{F38D4BEA-0532-92E9-B3B5-A44F812C78E2}"/>
              </a:ext>
            </a:extLst>
          </p:cNvPr>
          <p:cNvPicPr>
            <a:picLocks noChangeAspect="1"/>
          </p:cNvPicPr>
          <p:nvPr/>
        </p:nvPicPr>
        <p:blipFill>
          <a:blip r:embed="rId11"/>
          <a:stretch>
            <a:fillRect/>
          </a:stretch>
        </p:blipFill>
        <p:spPr>
          <a:xfrm>
            <a:off x="14661481" y="3748339"/>
            <a:ext cx="2981827" cy="729915"/>
          </a:xfrm>
          <a:prstGeom prst="rect">
            <a:avLst/>
          </a:prstGeom>
        </p:spPr>
      </p:pic>
      <p:pic>
        <p:nvPicPr>
          <p:cNvPr id="43" name="Picture 42">
            <a:extLst>
              <a:ext uri="{FF2B5EF4-FFF2-40B4-BE49-F238E27FC236}">
                <a16:creationId xmlns:a16="http://schemas.microsoft.com/office/drawing/2014/main" id="{D66BAB09-2CFF-A8CB-61D2-6DC1EAAF7C7C}"/>
              </a:ext>
            </a:extLst>
          </p:cNvPr>
          <p:cNvPicPr>
            <a:picLocks noChangeAspect="1"/>
          </p:cNvPicPr>
          <p:nvPr/>
        </p:nvPicPr>
        <p:blipFill>
          <a:blip r:embed="rId12"/>
          <a:stretch>
            <a:fillRect/>
          </a:stretch>
        </p:blipFill>
        <p:spPr>
          <a:xfrm>
            <a:off x="15022428" y="4754229"/>
            <a:ext cx="3267577" cy="598069"/>
          </a:xfrm>
          <a:prstGeom prst="rect">
            <a:avLst/>
          </a:prstGeom>
        </p:spPr>
      </p:pic>
      <p:sp>
        <p:nvSpPr>
          <p:cNvPr id="44" name="TextBox 28">
            <a:extLst>
              <a:ext uri="{FF2B5EF4-FFF2-40B4-BE49-F238E27FC236}">
                <a16:creationId xmlns:a16="http://schemas.microsoft.com/office/drawing/2014/main" id="{114D7D5D-1CDF-E88E-5084-2C2C69E0726E}"/>
              </a:ext>
            </a:extLst>
          </p:cNvPr>
          <p:cNvSpPr txBox="1"/>
          <p:nvPr/>
        </p:nvSpPr>
        <p:spPr>
          <a:xfrm>
            <a:off x="451896" y="5978793"/>
            <a:ext cx="3704483" cy="436017"/>
          </a:xfrm>
          <a:prstGeom prst="rect">
            <a:avLst/>
          </a:prstGeom>
        </p:spPr>
        <p:txBody>
          <a:bodyPr wrap="square" lIns="0" tIns="0" rIns="0" bIns="0" rtlCol="0" anchor="t">
            <a:spAutoFit/>
          </a:bodyPr>
          <a:lstStyle/>
          <a:p>
            <a:pPr algn="ctr">
              <a:lnSpc>
                <a:spcPts val="3360"/>
              </a:lnSpc>
            </a:pPr>
            <a:r>
              <a:rPr lang="en-US" sz="3200" b="1">
                <a:solidFill>
                  <a:srgbClr val="000000"/>
                </a:solidFill>
                <a:latin typeface="Canva Sans Bold"/>
                <a:ea typeface="Antic Bold"/>
              </a:rPr>
              <a:t>Art &amp; D.T.</a:t>
            </a:r>
          </a:p>
        </p:txBody>
      </p:sp>
      <p:pic>
        <p:nvPicPr>
          <p:cNvPr id="45" name="Picture 44" descr="A group of colorful fabric pouches&#10;&#10;Description automatically generated">
            <a:extLst>
              <a:ext uri="{FF2B5EF4-FFF2-40B4-BE49-F238E27FC236}">
                <a16:creationId xmlns:a16="http://schemas.microsoft.com/office/drawing/2014/main" id="{1A0FBA37-91E5-FF91-0C20-BC982EF802D9}"/>
              </a:ext>
            </a:extLst>
          </p:cNvPr>
          <p:cNvPicPr>
            <a:picLocks noChangeAspect="1"/>
          </p:cNvPicPr>
          <p:nvPr/>
        </p:nvPicPr>
        <p:blipFill>
          <a:blip r:embed="rId13"/>
          <a:stretch>
            <a:fillRect/>
          </a:stretch>
        </p:blipFill>
        <p:spPr>
          <a:xfrm>
            <a:off x="695326" y="6409823"/>
            <a:ext cx="2820402" cy="1678406"/>
          </a:xfrm>
          <a:prstGeom prst="rect">
            <a:avLst/>
          </a:prstGeom>
        </p:spPr>
      </p:pic>
      <p:pic>
        <p:nvPicPr>
          <p:cNvPr id="46" name="Picture 45" descr="A group of drawings on paper&#10;&#10;Description automatically generated">
            <a:extLst>
              <a:ext uri="{FF2B5EF4-FFF2-40B4-BE49-F238E27FC236}">
                <a16:creationId xmlns:a16="http://schemas.microsoft.com/office/drawing/2014/main" id="{CA95CCC1-7B0E-9659-4502-B25195960074}"/>
              </a:ext>
            </a:extLst>
          </p:cNvPr>
          <p:cNvPicPr>
            <a:picLocks noChangeAspect="1"/>
          </p:cNvPicPr>
          <p:nvPr/>
        </p:nvPicPr>
        <p:blipFill>
          <a:blip r:embed="rId14"/>
          <a:stretch>
            <a:fillRect/>
          </a:stretch>
        </p:blipFill>
        <p:spPr>
          <a:xfrm>
            <a:off x="1297907" y="7921793"/>
            <a:ext cx="2562726" cy="1963153"/>
          </a:xfrm>
          <a:prstGeom prst="rect">
            <a:avLst/>
          </a:prstGeom>
        </p:spPr>
      </p:pic>
      <p:sp>
        <p:nvSpPr>
          <p:cNvPr id="47" name="TextBox 28">
            <a:extLst>
              <a:ext uri="{FF2B5EF4-FFF2-40B4-BE49-F238E27FC236}">
                <a16:creationId xmlns:a16="http://schemas.microsoft.com/office/drawing/2014/main" id="{C4636B09-F49F-8B2A-992D-4D679CBB171A}"/>
              </a:ext>
            </a:extLst>
          </p:cNvPr>
          <p:cNvSpPr txBox="1"/>
          <p:nvPr/>
        </p:nvSpPr>
        <p:spPr>
          <a:xfrm>
            <a:off x="4572711" y="6520213"/>
            <a:ext cx="3704483" cy="436017"/>
          </a:xfrm>
          <a:prstGeom prst="rect">
            <a:avLst/>
          </a:prstGeom>
        </p:spPr>
        <p:txBody>
          <a:bodyPr wrap="square" lIns="0" tIns="0" rIns="0" bIns="0" rtlCol="0" anchor="t">
            <a:spAutoFit/>
          </a:bodyPr>
          <a:lstStyle/>
          <a:p>
            <a:pPr algn="ctr">
              <a:lnSpc>
                <a:spcPts val="3360"/>
              </a:lnSpc>
            </a:pPr>
            <a:r>
              <a:rPr lang="en-US" sz="3200" b="1">
                <a:solidFill>
                  <a:srgbClr val="000000"/>
                </a:solidFill>
                <a:latin typeface="Canva Sans Bold"/>
                <a:ea typeface="Antic Bold"/>
              </a:rPr>
              <a:t>RE</a:t>
            </a:r>
          </a:p>
        </p:txBody>
      </p:sp>
      <p:pic>
        <p:nvPicPr>
          <p:cNvPr id="48" name="Picture 47" descr="The God Who Speaks">
            <a:extLst>
              <a:ext uri="{FF2B5EF4-FFF2-40B4-BE49-F238E27FC236}">
                <a16:creationId xmlns:a16="http://schemas.microsoft.com/office/drawing/2014/main" id="{AC1F8B5F-B361-00DB-CAFD-61B23395C313}"/>
              </a:ext>
            </a:extLst>
          </p:cNvPr>
          <p:cNvPicPr>
            <a:picLocks noChangeAspect="1"/>
          </p:cNvPicPr>
          <p:nvPr/>
        </p:nvPicPr>
        <p:blipFill>
          <a:blip r:embed="rId15"/>
          <a:stretch>
            <a:fillRect/>
          </a:stretch>
        </p:blipFill>
        <p:spPr>
          <a:xfrm>
            <a:off x="6524123" y="7327232"/>
            <a:ext cx="1765635" cy="1197142"/>
          </a:xfrm>
          <a:prstGeom prst="rect">
            <a:avLst/>
          </a:prstGeom>
        </p:spPr>
      </p:pic>
      <p:pic>
        <p:nvPicPr>
          <p:cNvPr id="49" name="Picture 48" descr="A group of objects with candles and oil&#10;&#10;Description automatically generated">
            <a:extLst>
              <a:ext uri="{FF2B5EF4-FFF2-40B4-BE49-F238E27FC236}">
                <a16:creationId xmlns:a16="http://schemas.microsoft.com/office/drawing/2014/main" id="{C2142FDF-078C-97AA-D44F-39DF124EA72A}"/>
              </a:ext>
            </a:extLst>
          </p:cNvPr>
          <p:cNvPicPr>
            <a:picLocks noChangeAspect="1"/>
          </p:cNvPicPr>
          <p:nvPr/>
        </p:nvPicPr>
        <p:blipFill>
          <a:blip r:embed="rId16"/>
          <a:stretch>
            <a:fillRect/>
          </a:stretch>
        </p:blipFill>
        <p:spPr>
          <a:xfrm>
            <a:off x="4741194" y="7917280"/>
            <a:ext cx="2007771" cy="1611230"/>
          </a:xfrm>
          <a:prstGeom prst="rect">
            <a:avLst/>
          </a:prstGeom>
        </p:spPr>
      </p:pic>
      <p:sp>
        <p:nvSpPr>
          <p:cNvPr id="51" name="TextBox 19">
            <a:extLst>
              <a:ext uri="{FF2B5EF4-FFF2-40B4-BE49-F238E27FC236}">
                <a16:creationId xmlns:a16="http://schemas.microsoft.com/office/drawing/2014/main" id="{417ECAB3-64F3-7034-DFD6-8A9843B50553}"/>
              </a:ext>
            </a:extLst>
          </p:cNvPr>
          <p:cNvSpPr txBox="1"/>
          <p:nvPr/>
        </p:nvSpPr>
        <p:spPr>
          <a:xfrm>
            <a:off x="4963453" y="9263781"/>
            <a:ext cx="3113562" cy="953081"/>
          </a:xfrm>
          <a:prstGeom prst="rect">
            <a:avLst/>
          </a:prstGeom>
        </p:spPr>
        <p:txBody>
          <a:bodyPr lIns="0" tIns="0" rIns="0" bIns="0" rtlCol="0" anchor="t">
            <a:spAutoFit/>
          </a:bodyPr>
          <a:lstStyle/>
          <a:p>
            <a:pPr algn="ctr">
              <a:lnSpc>
                <a:spcPts val="3920"/>
              </a:lnSpc>
            </a:pPr>
            <a:r>
              <a:rPr lang="en-US" sz="2400" dirty="0">
                <a:solidFill>
                  <a:srgbClr val="000000"/>
                </a:solidFill>
                <a:latin typeface="Antic Bold"/>
                <a:ea typeface="Antic Bold"/>
              </a:rPr>
              <a:t>Important times for Jewish people</a:t>
            </a:r>
          </a:p>
        </p:txBody>
      </p:sp>
      <p:sp>
        <p:nvSpPr>
          <p:cNvPr id="53" name="Freeform 18">
            <a:extLst>
              <a:ext uri="{FF2B5EF4-FFF2-40B4-BE49-F238E27FC236}">
                <a16:creationId xmlns:a16="http://schemas.microsoft.com/office/drawing/2014/main" id="{3599B150-E259-1FAD-C113-113E3E5E2946}"/>
              </a:ext>
            </a:extLst>
          </p:cNvPr>
          <p:cNvSpPr/>
          <p:nvPr/>
        </p:nvSpPr>
        <p:spPr>
          <a:xfrm>
            <a:off x="9141092" y="5586195"/>
            <a:ext cx="3824940" cy="5002529"/>
          </a:xfrm>
          <a:custGeom>
            <a:avLst/>
            <a:gdLst/>
            <a:ahLst/>
            <a:cxnLst/>
            <a:rect l="l" t="t" r="r" b="b"/>
            <a:pathLst>
              <a:path w="5157216" h="6670039">
                <a:moveTo>
                  <a:pt x="0" y="0"/>
                </a:moveTo>
                <a:lnTo>
                  <a:pt x="5157216" y="0"/>
                </a:lnTo>
                <a:lnTo>
                  <a:pt x="5157216" y="6670039"/>
                </a:lnTo>
                <a:lnTo>
                  <a:pt x="0" y="6670039"/>
                </a:lnTo>
                <a:lnTo>
                  <a:pt x="0" y="0"/>
                </a:lnTo>
                <a:close/>
              </a:path>
            </a:pathLst>
          </a:custGeom>
          <a:blipFill>
            <a:blip>
              <a:extLst>
                <a:ext uri="{96DAC541-7B7A-43D3-8B79-37D633B846F1}">
                  <asvg:svgBlip xmlns:asvg="http://schemas.microsoft.com/office/drawing/2016/SVG/main" r:embed="rId3"/>
                </a:ext>
              </a:extLst>
            </a:blip>
            <a:stretch>
              <a:fillRect l="-10787" r="-10787"/>
            </a:stretch>
          </a:blipFill>
        </p:spPr>
        <p:txBody>
          <a:bodyPr/>
          <a:lstStyle/>
          <a:p>
            <a:endParaRPr lang="en-GB"/>
          </a:p>
        </p:txBody>
      </p:sp>
      <p:sp>
        <p:nvSpPr>
          <p:cNvPr id="55" name="Freeform 18">
            <a:extLst>
              <a:ext uri="{FF2B5EF4-FFF2-40B4-BE49-F238E27FC236}">
                <a16:creationId xmlns:a16="http://schemas.microsoft.com/office/drawing/2014/main" id="{442A28CA-FDD1-51E7-ACC1-8F3118677DCF}"/>
              </a:ext>
            </a:extLst>
          </p:cNvPr>
          <p:cNvSpPr/>
          <p:nvPr/>
        </p:nvSpPr>
        <p:spPr>
          <a:xfrm>
            <a:off x="14450026" y="5736590"/>
            <a:ext cx="3824940" cy="5002529"/>
          </a:xfrm>
          <a:custGeom>
            <a:avLst/>
            <a:gdLst/>
            <a:ahLst/>
            <a:cxnLst/>
            <a:rect l="l" t="t" r="r" b="b"/>
            <a:pathLst>
              <a:path w="5157216" h="6670039">
                <a:moveTo>
                  <a:pt x="0" y="0"/>
                </a:moveTo>
                <a:lnTo>
                  <a:pt x="5157216" y="0"/>
                </a:lnTo>
                <a:lnTo>
                  <a:pt x="5157216" y="6670039"/>
                </a:lnTo>
                <a:lnTo>
                  <a:pt x="0" y="6670039"/>
                </a:lnTo>
                <a:lnTo>
                  <a:pt x="0" y="0"/>
                </a:lnTo>
                <a:close/>
              </a:path>
            </a:pathLst>
          </a:custGeom>
          <a:blipFill>
            <a:blip>
              <a:extLst>
                <a:ext uri="{96DAC541-7B7A-43D3-8B79-37D633B846F1}">
                  <asvg:svgBlip xmlns:asvg="http://schemas.microsoft.com/office/drawing/2016/SVG/main" r:embed="rId3"/>
                </a:ext>
              </a:extLst>
            </a:blip>
            <a:stretch>
              <a:fillRect l="-10787" r="-10787"/>
            </a:stretch>
          </a:blipFill>
        </p:spPr>
        <p:txBody>
          <a:bodyPr/>
          <a:lstStyle/>
          <a:p>
            <a:endParaRPr lang="en-GB"/>
          </a:p>
        </p:txBody>
      </p:sp>
      <p:sp>
        <p:nvSpPr>
          <p:cNvPr id="56" name="TextBox 28">
            <a:extLst>
              <a:ext uri="{FF2B5EF4-FFF2-40B4-BE49-F238E27FC236}">
                <a16:creationId xmlns:a16="http://schemas.microsoft.com/office/drawing/2014/main" id="{328DB21B-0B35-7887-6955-47B11A540D58}"/>
              </a:ext>
            </a:extLst>
          </p:cNvPr>
          <p:cNvSpPr txBox="1"/>
          <p:nvPr/>
        </p:nvSpPr>
        <p:spPr>
          <a:xfrm>
            <a:off x="9370304" y="9046846"/>
            <a:ext cx="3373617" cy="882165"/>
          </a:xfrm>
          <a:prstGeom prst="rect">
            <a:avLst/>
          </a:prstGeom>
        </p:spPr>
        <p:txBody>
          <a:bodyPr lIns="0" tIns="0" rIns="0" bIns="0" rtlCol="0" anchor="t">
            <a:spAutoFit/>
          </a:bodyPr>
          <a:lstStyle/>
          <a:p>
            <a:pPr algn="ctr">
              <a:lnSpc>
                <a:spcPts val="3360"/>
              </a:lnSpc>
            </a:pPr>
            <a:r>
              <a:rPr lang="en-US" sz="3600" b="1" dirty="0">
                <a:solidFill>
                  <a:srgbClr val="000000"/>
                </a:solidFill>
                <a:latin typeface="Canva Sans Bold"/>
                <a:ea typeface="Antic Bold"/>
              </a:rPr>
              <a:t>PSHE</a:t>
            </a:r>
          </a:p>
          <a:p>
            <a:pPr algn="ctr">
              <a:lnSpc>
                <a:spcPts val="3360"/>
              </a:lnSpc>
            </a:pPr>
            <a:r>
              <a:rPr lang="en-US" sz="3600" b="1" dirty="0">
                <a:solidFill>
                  <a:srgbClr val="000000"/>
                </a:solidFill>
                <a:latin typeface="Canva Sans Bold"/>
                <a:ea typeface="Antic Bold"/>
              </a:rPr>
              <a:t>Summer 2 RSE</a:t>
            </a:r>
          </a:p>
        </p:txBody>
      </p:sp>
      <p:pic>
        <p:nvPicPr>
          <p:cNvPr id="57" name="Picture 56" descr="A purple background with colorful letters&#10;&#10;Description automatically generated">
            <a:extLst>
              <a:ext uri="{FF2B5EF4-FFF2-40B4-BE49-F238E27FC236}">
                <a16:creationId xmlns:a16="http://schemas.microsoft.com/office/drawing/2014/main" id="{00CF9598-D14E-7646-75D2-94874CAA2D5E}"/>
              </a:ext>
            </a:extLst>
          </p:cNvPr>
          <p:cNvPicPr>
            <a:picLocks noChangeAspect="1"/>
          </p:cNvPicPr>
          <p:nvPr/>
        </p:nvPicPr>
        <p:blipFill>
          <a:blip r:embed="rId17"/>
          <a:stretch>
            <a:fillRect/>
          </a:stretch>
        </p:blipFill>
        <p:spPr>
          <a:xfrm>
            <a:off x="9720513" y="7324725"/>
            <a:ext cx="2667000" cy="1352550"/>
          </a:xfrm>
          <a:prstGeom prst="rect">
            <a:avLst/>
          </a:prstGeom>
        </p:spPr>
      </p:pic>
      <p:sp>
        <p:nvSpPr>
          <p:cNvPr id="58" name="TextBox 28">
            <a:extLst>
              <a:ext uri="{FF2B5EF4-FFF2-40B4-BE49-F238E27FC236}">
                <a16:creationId xmlns:a16="http://schemas.microsoft.com/office/drawing/2014/main" id="{A1FC1636-D9C3-0118-B36E-8A2993CC5B14}"/>
              </a:ext>
            </a:extLst>
          </p:cNvPr>
          <p:cNvSpPr txBox="1"/>
          <p:nvPr/>
        </p:nvSpPr>
        <p:spPr>
          <a:xfrm>
            <a:off x="14589001" y="6730766"/>
            <a:ext cx="3373617" cy="3062249"/>
          </a:xfrm>
          <a:prstGeom prst="rect">
            <a:avLst/>
          </a:prstGeom>
        </p:spPr>
        <p:txBody>
          <a:bodyPr lIns="0" tIns="0" rIns="0" bIns="0" rtlCol="0" anchor="t">
            <a:spAutoFit/>
          </a:bodyPr>
          <a:lstStyle/>
          <a:p>
            <a:pPr algn="ctr">
              <a:lnSpc>
                <a:spcPts val="3360"/>
              </a:lnSpc>
            </a:pPr>
            <a:r>
              <a:rPr lang="en-US" sz="3600" b="1">
                <a:solidFill>
                  <a:srgbClr val="000000"/>
                </a:solidFill>
                <a:latin typeface="Canva Sans Bold"/>
                <a:ea typeface="Antic Bold"/>
              </a:rPr>
              <a:t>PE</a:t>
            </a:r>
            <a:endParaRPr lang="en-US"/>
          </a:p>
          <a:p>
            <a:pPr algn="ctr">
              <a:lnSpc>
                <a:spcPts val="3360"/>
              </a:lnSpc>
            </a:pPr>
            <a:endParaRPr lang="en-US" sz="3600" b="1">
              <a:solidFill>
                <a:srgbClr val="000000"/>
              </a:solidFill>
              <a:latin typeface="Canva Sans Bold"/>
              <a:ea typeface="Antic Bold"/>
            </a:endParaRPr>
          </a:p>
          <a:p>
            <a:pPr algn="ctr">
              <a:lnSpc>
                <a:spcPts val="3360"/>
              </a:lnSpc>
            </a:pPr>
            <a:r>
              <a:rPr lang="en-US" sz="3600" b="1">
                <a:solidFill>
                  <a:srgbClr val="000000"/>
                </a:solidFill>
                <a:latin typeface="Canva Sans Bold"/>
                <a:ea typeface="Antic Bold"/>
              </a:rPr>
              <a:t>French</a:t>
            </a:r>
          </a:p>
          <a:p>
            <a:pPr algn="ctr">
              <a:lnSpc>
                <a:spcPts val="3360"/>
              </a:lnSpc>
            </a:pPr>
            <a:endParaRPr lang="en-US" sz="3600" b="1">
              <a:solidFill>
                <a:srgbClr val="000000"/>
              </a:solidFill>
              <a:latin typeface="Canva Sans Bold"/>
              <a:ea typeface="Antic Bold"/>
            </a:endParaRPr>
          </a:p>
          <a:p>
            <a:pPr algn="ctr">
              <a:lnSpc>
                <a:spcPts val="3360"/>
              </a:lnSpc>
            </a:pPr>
            <a:r>
              <a:rPr lang="en-US" sz="3600" b="1">
                <a:solidFill>
                  <a:srgbClr val="000000"/>
                </a:solidFill>
                <a:latin typeface="Canva Sans Bold"/>
                <a:ea typeface="Antic Bold"/>
              </a:rPr>
              <a:t>Computing</a:t>
            </a:r>
          </a:p>
          <a:p>
            <a:pPr algn="ctr">
              <a:lnSpc>
                <a:spcPts val="3360"/>
              </a:lnSpc>
            </a:pPr>
            <a:endParaRPr lang="en-US" sz="3600" b="1">
              <a:solidFill>
                <a:srgbClr val="000000"/>
              </a:solidFill>
              <a:latin typeface="Canva Sans Bold"/>
              <a:ea typeface="Antic Bold"/>
            </a:endParaRPr>
          </a:p>
          <a:p>
            <a:pPr algn="ctr">
              <a:lnSpc>
                <a:spcPts val="3360"/>
              </a:lnSpc>
            </a:pPr>
            <a:r>
              <a:rPr lang="en-US" sz="3600" b="1">
                <a:solidFill>
                  <a:srgbClr val="000000"/>
                </a:solidFill>
                <a:latin typeface="Canva Sans Bold"/>
                <a:ea typeface="Antic Bold"/>
              </a:rPr>
              <a:t>Music</a:t>
            </a:r>
          </a:p>
        </p:txBody>
      </p:sp>
    </p:spTree>
    <p:extLst>
      <p:ext uri="{BB962C8B-B14F-4D97-AF65-F5344CB8AC3E}">
        <p14:creationId xmlns:p14="http://schemas.microsoft.com/office/powerpoint/2010/main" val="5250548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GB"/>
          </a:p>
        </p:txBody>
      </p:sp>
      <p:grpSp>
        <p:nvGrpSpPr>
          <p:cNvPr id="3" name="Group 3"/>
          <p:cNvGrpSpPr/>
          <p:nvPr/>
        </p:nvGrpSpPr>
        <p:grpSpPr>
          <a:xfrm>
            <a:off x="642546" y="682061"/>
            <a:ext cx="17002907" cy="1800486"/>
            <a:chOff x="0" y="0"/>
            <a:chExt cx="4478132" cy="474202"/>
          </a:xfrm>
        </p:grpSpPr>
        <p:sp>
          <p:nvSpPr>
            <p:cNvPr id="4" name="Freeform 4"/>
            <p:cNvSpPr/>
            <p:nvPr/>
          </p:nvSpPr>
          <p:spPr>
            <a:xfrm>
              <a:off x="0" y="0"/>
              <a:ext cx="4478132" cy="474202"/>
            </a:xfrm>
            <a:custGeom>
              <a:avLst/>
              <a:gdLst/>
              <a:ahLst/>
              <a:cxnLst/>
              <a:rect l="l" t="t" r="r" b="b"/>
              <a:pathLst>
                <a:path w="4478132" h="474202">
                  <a:moveTo>
                    <a:pt x="4478132" y="0"/>
                  </a:moveTo>
                  <a:lnTo>
                    <a:pt x="0" y="0"/>
                  </a:lnTo>
                  <a:lnTo>
                    <a:pt x="101600" y="237101"/>
                  </a:lnTo>
                  <a:lnTo>
                    <a:pt x="0" y="474202"/>
                  </a:lnTo>
                  <a:lnTo>
                    <a:pt x="4478132" y="474202"/>
                  </a:lnTo>
                  <a:lnTo>
                    <a:pt x="4376532" y="237101"/>
                  </a:lnTo>
                  <a:lnTo>
                    <a:pt x="4478132" y="0"/>
                  </a:lnTo>
                  <a:close/>
                </a:path>
              </a:pathLst>
            </a:custGeom>
            <a:solidFill>
              <a:srgbClr val="3D4984"/>
            </a:solidFill>
          </p:spPr>
          <p:txBody>
            <a:bodyPr/>
            <a:lstStyle/>
            <a:p>
              <a:endParaRPr lang="en-GB"/>
            </a:p>
          </p:txBody>
        </p:sp>
        <p:sp>
          <p:nvSpPr>
            <p:cNvPr id="5" name="TextBox 5"/>
            <p:cNvSpPr txBox="1"/>
            <p:nvPr/>
          </p:nvSpPr>
          <p:spPr>
            <a:xfrm>
              <a:off x="88900" y="-38100"/>
              <a:ext cx="4300332" cy="512302"/>
            </a:xfrm>
            <a:prstGeom prst="rect">
              <a:avLst/>
            </a:prstGeom>
          </p:spPr>
          <p:txBody>
            <a:bodyPr lIns="50800" tIns="50800" rIns="50800" bIns="50800" rtlCol="0" anchor="ctr"/>
            <a:lstStyle/>
            <a:p>
              <a:pPr algn="ctr">
                <a:lnSpc>
                  <a:spcPts val="2748"/>
                </a:lnSpc>
              </a:pPr>
              <a:endParaRPr/>
            </a:p>
          </p:txBody>
        </p:sp>
      </p:grpSp>
      <p:sp>
        <p:nvSpPr>
          <p:cNvPr id="6" name="TextBox 6"/>
          <p:cNvSpPr txBox="1"/>
          <p:nvPr/>
        </p:nvSpPr>
        <p:spPr>
          <a:xfrm>
            <a:off x="1028700" y="733425"/>
            <a:ext cx="16230600" cy="1812928"/>
          </a:xfrm>
          <a:prstGeom prst="rect">
            <a:avLst/>
          </a:prstGeom>
        </p:spPr>
        <p:txBody>
          <a:bodyPr lIns="0" tIns="0" rIns="0" bIns="0" rtlCol="0" anchor="t">
            <a:spAutoFit/>
          </a:bodyPr>
          <a:lstStyle/>
          <a:p>
            <a:pPr algn="ctr">
              <a:lnSpc>
                <a:spcPts val="13999"/>
              </a:lnSpc>
            </a:pPr>
            <a:r>
              <a:rPr lang="en-US" sz="9999">
                <a:solidFill>
                  <a:srgbClr val="FFFFFF"/>
                </a:solidFill>
                <a:latin typeface="Scripter"/>
              </a:rPr>
              <a:t>equipment </a:t>
            </a:r>
          </a:p>
        </p:txBody>
      </p:sp>
      <p:sp>
        <p:nvSpPr>
          <p:cNvPr id="7" name="Freeform 7"/>
          <p:cNvSpPr/>
          <p:nvPr/>
        </p:nvSpPr>
        <p:spPr>
          <a:xfrm>
            <a:off x="10369245" y="2063420"/>
            <a:ext cx="7276209" cy="7740647"/>
          </a:xfrm>
          <a:custGeom>
            <a:avLst/>
            <a:gdLst/>
            <a:ahLst/>
            <a:cxnLst/>
            <a:rect l="l" t="t" r="r" b="b"/>
            <a:pathLst>
              <a:path w="7276209" h="7740647">
                <a:moveTo>
                  <a:pt x="0" y="0"/>
                </a:moveTo>
                <a:lnTo>
                  <a:pt x="7276209" y="0"/>
                </a:lnTo>
                <a:lnTo>
                  <a:pt x="7276209" y="7740648"/>
                </a:lnTo>
                <a:lnTo>
                  <a:pt x="0" y="7740648"/>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8" name="Group 8"/>
          <p:cNvGrpSpPr/>
          <p:nvPr/>
        </p:nvGrpSpPr>
        <p:grpSpPr>
          <a:xfrm>
            <a:off x="-548671" y="8549709"/>
            <a:ext cx="2382434" cy="2508718"/>
            <a:chOff x="0" y="0"/>
            <a:chExt cx="3176579" cy="3344957"/>
          </a:xfrm>
        </p:grpSpPr>
        <p:sp>
          <p:nvSpPr>
            <p:cNvPr id="9" name="Freeform 9"/>
            <p:cNvSpPr/>
            <p:nvPr/>
          </p:nvSpPr>
          <p:spPr>
            <a:xfrm rot="5871076">
              <a:off x="115178" y="56095"/>
              <a:ext cx="1314322" cy="1378057"/>
            </a:xfrm>
            <a:custGeom>
              <a:avLst/>
              <a:gdLst/>
              <a:ahLst/>
              <a:cxnLst/>
              <a:rect l="l" t="t" r="r" b="b"/>
              <a:pathLst>
                <a:path w="1314322" h="1378057">
                  <a:moveTo>
                    <a:pt x="0" y="0"/>
                  </a:moveTo>
                  <a:lnTo>
                    <a:pt x="1314322" y="0"/>
                  </a:lnTo>
                  <a:lnTo>
                    <a:pt x="1314322" y="1378057"/>
                  </a:lnTo>
                  <a:lnTo>
                    <a:pt x="0" y="1378057"/>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0" name="Freeform 10"/>
            <p:cNvSpPr/>
            <p:nvPr/>
          </p:nvSpPr>
          <p:spPr>
            <a:xfrm rot="-9991959">
              <a:off x="1719858" y="1226379"/>
              <a:ext cx="1314322" cy="1378057"/>
            </a:xfrm>
            <a:custGeom>
              <a:avLst/>
              <a:gdLst/>
              <a:ahLst/>
              <a:cxnLst/>
              <a:rect l="l" t="t" r="r" b="b"/>
              <a:pathLst>
                <a:path w="1314322" h="1378057">
                  <a:moveTo>
                    <a:pt x="0" y="0"/>
                  </a:moveTo>
                  <a:lnTo>
                    <a:pt x="1314322" y="0"/>
                  </a:lnTo>
                  <a:lnTo>
                    <a:pt x="1314322" y="1378057"/>
                  </a:lnTo>
                  <a:lnTo>
                    <a:pt x="0" y="1378057"/>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1" name="Freeform 11"/>
            <p:cNvSpPr/>
            <p:nvPr/>
          </p:nvSpPr>
          <p:spPr>
            <a:xfrm rot="2245436">
              <a:off x="473625" y="1709367"/>
              <a:ext cx="1314322" cy="1378057"/>
            </a:xfrm>
            <a:custGeom>
              <a:avLst/>
              <a:gdLst/>
              <a:ahLst/>
              <a:cxnLst/>
              <a:rect l="l" t="t" r="r" b="b"/>
              <a:pathLst>
                <a:path w="1314322" h="1378057">
                  <a:moveTo>
                    <a:pt x="0" y="0"/>
                  </a:moveTo>
                  <a:lnTo>
                    <a:pt x="1314322" y="0"/>
                  </a:lnTo>
                  <a:lnTo>
                    <a:pt x="1314322" y="1378058"/>
                  </a:lnTo>
                  <a:lnTo>
                    <a:pt x="0" y="1378058"/>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GB"/>
            </a:p>
          </p:txBody>
        </p:sp>
      </p:grpSp>
      <p:sp>
        <p:nvSpPr>
          <p:cNvPr id="12" name="Freeform 12"/>
          <p:cNvSpPr/>
          <p:nvPr/>
        </p:nvSpPr>
        <p:spPr>
          <a:xfrm rot="5790298" flipH="1">
            <a:off x="15316419" y="6887781"/>
            <a:ext cx="4658070" cy="4741038"/>
          </a:xfrm>
          <a:custGeom>
            <a:avLst/>
            <a:gdLst/>
            <a:ahLst/>
            <a:cxnLst/>
            <a:rect l="l" t="t" r="r" b="b"/>
            <a:pathLst>
              <a:path w="4658070" h="4741038">
                <a:moveTo>
                  <a:pt x="4658070" y="0"/>
                </a:moveTo>
                <a:lnTo>
                  <a:pt x="0" y="0"/>
                </a:lnTo>
                <a:lnTo>
                  <a:pt x="0" y="4741038"/>
                </a:lnTo>
                <a:lnTo>
                  <a:pt x="4658070" y="4741038"/>
                </a:lnTo>
                <a:lnTo>
                  <a:pt x="465807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3" name="TextBox 13"/>
          <p:cNvSpPr txBox="1"/>
          <p:nvPr/>
        </p:nvSpPr>
        <p:spPr>
          <a:xfrm>
            <a:off x="10937828" y="2622853"/>
            <a:ext cx="6321472" cy="7345281"/>
          </a:xfrm>
          <a:prstGeom prst="rect">
            <a:avLst/>
          </a:prstGeom>
        </p:spPr>
        <p:txBody>
          <a:bodyPr lIns="0" tIns="0" rIns="0" bIns="0" rtlCol="0" anchor="t">
            <a:spAutoFit/>
          </a:bodyPr>
          <a:lstStyle/>
          <a:p>
            <a:pPr algn="ctr">
              <a:lnSpc>
                <a:spcPts val="4759"/>
              </a:lnSpc>
            </a:pPr>
            <a:endParaRPr dirty="0"/>
          </a:p>
          <a:p>
            <a:pPr algn="ctr">
              <a:lnSpc>
                <a:spcPts val="4759"/>
              </a:lnSpc>
            </a:pPr>
            <a:r>
              <a:rPr lang="en-US" sz="3399" dirty="0">
                <a:solidFill>
                  <a:srgbClr val="000000"/>
                </a:solidFill>
                <a:latin typeface="Canva Sans"/>
              </a:rPr>
              <a:t> Writing pencils</a:t>
            </a:r>
          </a:p>
          <a:p>
            <a:pPr algn="ctr">
              <a:lnSpc>
                <a:spcPts val="4759"/>
              </a:lnSpc>
            </a:pPr>
            <a:r>
              <a:rPr lang="en-US" sz="3399" dirty="0">
                <a:solidFill>
                  <a:srgbClr val="000000"/>
                </a:solidFill>
                <a:latin typeface="Canva Sans"/>
              </a:rPr>
              <a:t> A small set of colouring pencils </a:t>
            </a:r>
          </a:p>
          <a:p>
            <a:pPr algn="ctr">
              <a:lnSpc>
                <a:spcPts val="4759"/>
              </a:lnSpc>
            </a:pPr>
            <a:r>
              <a:rPr lang="en-US" sz="3399" dirty="0">
                <a:solidFill>
                  <a:srgbClr val="000000"/>
                </a:solidFill>
                <a:latin typeface="Canva Sans"/>
              </a:rPr>
              <a:t>A pencil sharpener </a:t>
            </a:r>
          </a:p>
          <a:p>
            <a:pPr algn="ctr">
              <a:lnSpc>
                <a:spcPts val="4759"/>
              </a:lnSpc>
            </a:pPr>
            <a:r>
              <a:rPr lang="en-US" sz="3399" dirty="0">
                <a:solidFill>
                  <a:srgbClr val="000000"/>
                </a:solidFill>
                <a:latin typeface="Canva Sans"/>
              </a:rPr>
              <a:t>An eraser</a:t>
            </a:r>
          </a:p>
          <a:p>
            <a:pPr algn="ctr">
              <a:lnSpc>
                <a:spcPts val="4759"/>
              </a:lnSpc>
            </a:pPr>
            <a:r>
              <a:rPr lang="en-US" sz="3399" dirty="0">
                <a:solidFill>
                  <a:srgbClr val="000000"/>
                </a:solidFill>
                <a:latin typeface="Canva Sans"/>
              </a:rPr>
              <a:t> A ruler with centimetres/</a:t>
            </a:r>
            <a:r>
              <a:rPr lang="en-US" sz="3399" dirty="0" err="1">
                <a:solidFill>
                  <a:srgbClr val="000000"/>
                </a:solidFill>
                <a:latin typeface="Canva Sans"/>
              </a:rPr>
              <a:t>millimetres</a:t>
            </a:r>
            <a:endParaRPr lang="en-US" sz="3399" dirty="0">
              <a:solidFill>
                <a:srgbClr val="000000"/>
              </a:solidFill>
              <a:latin typeface="Canva Sans"/>
            </a:endParaRPr>
          </a:p>
          <a:p>
            <a:pPr algn="ctr">
              <a:lnSpc>
                <a:spcPts val="4759"/>
              </a:lnSpc>
            </a:pPr>
            <a:r>
              <a:rPr lang="en-US" sz="3399" dirty="0">
                <a:solidFill>
                  <a:srgbClr val="000000"/>
                </a:solidFill>
                <a:latin typeface="Canva Sans"/>
              </a:rPr>
              <a:t>A whiteboard pen</a:t>
            </a:r>
          </a:p>
          <a:p>
            <a:pPr algn="ctr">
              <a:lnSpc>
                <a:spcPts val="4759"/>
              </a:lnSpc>
            </a:pPr>
            <a:r>
              <a:rPr lang="en-US" sz="3399" dirty="0">
                <a:solidFill>
                  <a:srgbClr val="000000"/>
                </a:solidFill>
                <a:latin typeface="Canva Sans"/>
              </a:rPr>
              <a:t> A glue stick </a:t>
            </a:r>
          </a:p>
          <a:p>
            <a:pPr algn="ctr">
              <a:lnSpc>
                <a:spcPts val="4759"/>
              </a:lnSpc>
            </a:pPr>
            <a:r>
              <a:rPr lang="en-US" sz="3399" dirty="0">
                <a:solidFill>
                  <a:srgbClr val="000000"/>
                </a:solidFill>
                <a:latin typeface="Canva Sans"/>
              </a:rPr>
              <a:t>A purple biro</a:t>
            </a:r>
          </a:p>
          <a:p>
            <a:pPr algn="ctr">
              <a:lnSpc>
                <a:spcPts val="4759"/>
              </a:lnSpc>
            </a:pPr>
            <a:endParaRPr lang="en-US" sz="3399" dirty="0">
              <a:solidFill>
                <a:srgbClr val="000000"/>
              </a:solidFill>
              <a:latin typeface="Canva Sans"/>
            </a:endParaRPr>
          </a:p>
        </p:txBody>
      </p:sp>
      <p:sp>
        <p:nvSpPr>
          <p:cNvPr id="14" name="TextBox 14"/>
          <p:cNvSpPr txBox="1"/>
          <p:nvPr/>
        </p:nvSpPr>
        <p:spPr>
          <a:xfrm>
            <a:off x="2122162" y="2865763"/>
            <a:ext cx="5780347" cy="4547236"/>
          </a:xfrm>
          <a:prstGeom prst="rect">
            <a:avLst/>
          </a:prstGeom>
        </p:spPr>
        <p:txBody>
          <a:bodyPr lIns="0" tIns="0" rIns="0" bIns="0" rtlCol="0" anchor="t">
            <a:spAutoFit/>
          </a:bodyPr>
          <a:lstStyle/>
          <a:p>
            <a:pPr algn="ctr">
              <a:lnSpc>
                <a:spcPts val="7139"/>
              </a:lnSpc>
              <a:spcBef>
                <a:spcPct val="0"/>
              </a:spcBef>
            </a:pPr>
            <a:r>
              <a:rPr lang="en-US" sz="5099">
                <a:solidFill>
                  <a:srgbClr val="000000"/>
                </a:solidFill>
                <a:latin typeface="Scripter"/>
              </a:rPr>
              <a:t>Stationery on our list should be brought to school in a simple, small, plain or clear pencil case</a:t>
            </a:r>
          </a:p>
        </p:txBody>
      </p:sp>
      <p:grpSp>
        <p:nvGrpSpPr>
          <p:cNvPr id="18" name="Group 26">
            <a:extLst>
              <a:ext uri="{FF2B5EF4-FFF2-40B4-BE49-F238E27FC236}">
                <a16:creationId xmlns:a16="http://schemas.microsoft.com/office/drawing/2014/main" id="{116FBCB8-C019-15F6-D080-ACFED71891C4}"/>
              </a:ext>
            </a:extLst>
          </p:cNvPr>
          <p:cNvGrpSpPr/>
          <p:nvPr/>
        </p:nvGrpSpPr>
        <p:grpSpPr>
          <a:xfrm>
            <a:off x="3302605" y="7543552"/>
            <a:ext cx="4190973" cy="2277294"/>
            <a:chOff x="0" y="0"/>
            <a:chExt cx="5587964" cy="5515185"/>
          </a:xfrm>
        </p:grpSpPr>
        <p:sp>
          <p:nvSpPr>
            <p:cNvPr id="16" name="Freeform 27">
              <a:extLst>
                <a:ext uri="{FF2B5EF4-FFF2-40B4-BE49-F238E27FC236}">
                  <a16:creationId xmlns:a16="http://schemas.microsoft.com/office/drawing/2014/main" id="{557921E2-4470-3120-A3B1-3C5DE08B0AA5}"/>
                </a:ext>
              </a:extLst>
            </p:cNvPr>
            <p:cNvSpPr/>
            <p:nvPr/>
          </p:nvSpPr>
          <p:spPr>
            <a:xfrm>
              <a:off x="0" y="0"/>
              <a:ext cx="5587964" cy="5515185"/>
            </a:xfrm>
            <a:custGeom>
              <a:avLst/>
              <a:gdLst/>
              <a:ahLst/>
              <a:cxnLst/>
              <a:rect l="l" t="t" r="r" b="b"/>
              <a:pathLst>
                <a:path w="5587964" h="5515185">
                  <a:moveTo>
                    <a:pt x="0" y="0"/>
                  </a:moveTo>
                  <a:lnTo>
                    <a:pt x="5587964" y="0"/>
                  </a:lnTo>
                  <a:lnTo>
                    <a:pt x="5587964" y="5515185"/>
                  </a:lnTo>
                  <a:lnTo>
                    <a:pt x="0" y="5515185"/>
                  </a:lnTo>
                  <a:lnTo>
                    <a:pt x="0" y="0"/>
                  </a:lnTo>
                  <a:close/>
                </a:path>
              </a:pathLst>
            </a:custGeom>
            <a:blipFill>
              <a:blip>
                <a:extLst>
                  <a:ext uri="{96DAC541-7B7A-43D3-8B79-37D633B846F1}">
                    <asvg:svgBlip xmlns:asvg="http://schemas.microsoft.com/office/drawing/2016/SVG/main" r:embed="rId3"/>
                  </a:ext>
                </a:extLst>
              </a:blip>
              <a:stretch>
                <a:fillRect t="-3893" b="-3893"/>
              </a:stretch>
            </a:blipFill>
          </p:spPr>
          <p:txBody>
            <a:bodyPr/>
            <a:lstStyle/>
            <a:p>
              <a:endParaRPr lang="en-GB"/>
            </a:p>
          </p:txBody>
        </p:sp>
        <p:sp>
          <p:nvSpPr>
            <p:cNvPr id="17" name="TextBox 28">
              <a:extLst>
                <a:ext uri="{FF2B5EF4-FFF2-40B4-BE49-F238E27FC236}">
                  <a16:creationId xmlns:a16="http://schemas.microsoft.com/office/drawing/2014/main" id="{1C044FD9-1818-0C61-EFC6-86CB37DC5514}"/>
                </a:ext>
              </a:extLst>
            </p:cNvPr>
            <p:cNvSpPr txBox="1"/>
            <p:nvPr/>
          </p:nvSpPr>
          <p:spPr>
            <a:xfrm>
              <a:off x="534997" y="1283630"/>
              <a:ext cx="4498156" cy="3192391"/>
            </a:xfrm>
            <a:prstGeom prst="rect">
              <a:avLst/>
            </a:prstGeom>
          </p:spPr>
          <p:txBody>
            <a:bodyPr lIns="0" tIns="0" rIns="0" bIns="0" rtlCol="0" anchor="t">
              <a:spAutoFit/>
            </a:bodyPr>
            <a:lstStyle/>
            <a:p>
              <a:pPr algn="ctr">
                <a:lnSpc>
                  <a:spcPts val="3360"/>
                </a:lnSpc>
              </a:pPr>
              <a:r>
                <a:rPr lang="en-US" sz="3600" b="1" dirty="0">
                  <a:solidFill>
                    <a:srgbClr val="000000"/>
                  </a:solidFill>
                  <a:latin typeface="Canva Sans Bold"/>
                  <a:ea typeface="Antic Bold"/>
                </a:rPr>
                <a:t>Don't forget to bring a named water bottle!</a:t>
              </a:r>
            </a:p>
          </p:txBody>
        </p:sp>
      </p:grpSp>
      <p:pic>
        <p:nvPicPr>
          <p:cNvPr id="19" name="Picture 18" descr="A blue bottle with a label&#10;&#10;Description automatically generated">
            <a:extLst>
              <a:ext uri="{FF2B5EF4-FFF2-40B4-BE49-F238E27FC236}">
                <a16:creationId xmlns:a16="http://schemas.microsoft.com/office/drawing/2014/main" id="{459CE82C-6310-7E24-32E1-93D084F9AE3B}"/>
              </a:ext>
            </a:extLst>
          </p:cNvPr>
          <p:cNvPicPr>
            <a:picLocks noChangeAspect="1"/>
          </p:cNvPicPr>
          <p:nvPr/>
        </p:nvPicPr>
        <p:blipFill>
          <a:blip r:embed="rId8"/>
          <a:stretch>
            <a:fillRect/>
          </a:stretch>
        </p:blipFill>
        <p:spPr>
          <a:xfrm rot="660000">
            <a:off x="7201532" y="7682600"/>
            <a:ext cx="896613" cy="2000136"/>
          </a:xfrm>
          <a:prstGeom prst="rect">
            <a:avLst/>
          </a:prstGeom>
        </p:spPr>
      </p:pic>
      <p:sp>
        <p:nvSpPr>
          <p:cNvPr id="15" name="Rectangle 14">
            <a:extLst>
              <a:ext uri="{FF2B5EF4-FFF2-40B4-BE49-F238E27FC236}">
                <a16:creationId xmlns:a16="http://schemas.microsoft.com/office/drawing/2014/main" id="{A2EB36FE-0888-9E33-BCEE-F1EC77AB1E90}"/>
              </a:ext>
            </a:extLst>
          </p:cNvPr>
          <p:cNvSpPr/>
          <p:nvPr/>
        </p:nvSpPr>
        <p:spPr>
          <a:xfrm>
            <a:off x="13344400" y="758165"/>
            <a:ext cx="3622430" cy="150361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t>Smiggle</a:t>
            </a:r>
            <a:r>
              <a:rPr lang="en-US" sz="4000" dirty="0"/>
              <a:t>/Key Chains</a:t>
            </a:r>
            <a:endParaRPr lang="en-GB" dirty="0"/>
          </a:p>
        </p:txBody>
      </p:sp>
      <p:sp>
        <p:nvSpPr>
          <p:cNvPr id="20" name="Rectangle 19">
            <a:extLst>
              <a:ext uri="{FF2B5EF4-FFF2-40B4-BE49-F238E27FC236}">
                <a16:creationId xmlns:a16="http://schemas.microsoft.com/office/drawing/2014/main" id="{7858B914-A345-49EB-9A8E-114092E9D7AB}"/>
              </a:ext>
            </a:extLst>
          </p:cNvPr>
          <p:cNvSpPr/>
          <p:nvPr/>
        </p:nvSpPr>
        <p:spPr>
          <a:xfrm>
            <a:off x="1321170" y="895239"/>
            <a:ext cx="3535352" cy="134180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t>LABEL EVERYTHING</a:t>
            </a:r>
            <a:endParaRPr lang="en-GB"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GB" dirty="0"/>
          </a:p>
        </p:txBody>
      </p:sp>
      <p:sp>
        <p:nvSpPr>
          <p:cNvPr id="3" name="Freeform 3"/>
          <p:cNvSpPr/>
          <p:nvPr/>
        </p:nvSpPr>
        <p:spPr>
          <a:xfrm rot="5871076">
            <a:off x="-250277" y="8177639"/>
            <a:ext cx="985742" cy="1033543"/>
          </a:xfrm>
          <a:custGeom>
            <a:avLst/>
            <a:gdLst/>
            <a:ahLst/>
            <a:cxnLst/>
            <a:rect l="l" t="t" r="r" b="b"/>
            <a:pathLst>
              <a:path w="985742" h="1033543">
                <a:moveTo>
                  <a:pt x="0" y="0"/>
                </a:moveTo>
                <a:lnTo>
                  <a:pt x="985742" y="0"/>
                </a:lnTo>
                <a:lnTo>
                  <a:pt x="985742" y="1033543"/>
                </a:lnTo>
                <a:lnTo>
                  <a:pt x="0" y="1033543"/>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dirty="0"/>
          </a:p>
        </p:txBody>
      </p:sp>
      <p:sp>
        <p:nvSpPr>
          <p:cNvPr id="4" name="Freeform 4"/>
          <p:cNvSpPr/>
          <p:nvPr/>
        </p:nvSpPr>
        <p:spPr>
          <a:xfrm rot="-9991959">
            <a:off x="953233" y="9055351"/>
            <a:ext cx="985742" cy="1033543"/>
          </a:xfrm>
          <a:custGeom>
            <a:avLst/>
            <a:gdLst/>
            <a:ahLst/>
            <a:cxnLst/>
            <a:rect l="l" t="t" r="r" b="b"/>
            <a:pathLst>
              <a:path w="985742" h="1033543">
                <a:moveTo>
                  <a:pt x="0" y="0"/>
                </a:moveTo>
                <a:lnTo>
                  <a:pt x="985742" y="0"/>
                </a:lnTo>
                <a:lnTo>
                  <a:pt x="985742" y="1033543"/>
                </a:lnTo>
                <a:lnTo>
                  <a:pt x="0" y="1033543"/>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GB" dirty="0"/>
          </a:p>
        </p:txBody>
      </p:sp>
      <p:sp>
        <p:nvSpPr>
          <p:cNvPr id="5" name="Freeform 5"/>
          <p:cNvSpPr/>
          <p:nvPr/>
        </p:nvSpPr>
        <p:spPr>
          <a:xfrm rot="2245436">
            <a:off x="18558" y="9417593"/>
            <a:ext cx="985742" cy="1033543"/>
          </a:xfrm>
          <a:custGeom>
            <a:avLst/>
            <a:gdLst/>
            <a:ahLst/>
            <a:cxnLst/>
            <a:rect l="l" t="t" r="r" b="b"/>
            <a:pathLst>
              <a:path w="985742" h="1033543">
                <a:moveTo>
                  <a:pt x="0" y="0"/>
                </a:moveTo>
                <a:lnTo>
                  <a:pt x="985742" y="0"/>
                </a:lnTo>
                <a:lnTo>
                  <a:pt x="985742" y="1033543"/>
                </a:lnTo>
                <a:lnTo>
                  <a:pt x="0" y="1033543"/>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GB" dirty="0"/>
          </a:p>
        </p:txBody>
      </p:sp>
      <p:sp>
        <p:nvSpPr>
          <p:cNvPr id="6" name="Freeform 6"/>
          <p:cNvSpPr/>
          <p:nvPr/>
        </p:nvSpPr>
        <p:spPr>
          <a:xfrm rot="-5400000">
            <a:off x="3129634" y="2454517"/>
            <a:ext cx="5565686" cy="7974166"/>
          </a:xfrm>
          <a:custGeom>
            <a:avLst/>
            <a:gdLst/>
            <a:ahLst/>
            <a:cxnLst/>
            <a:rect l="l" t="t" r="r" b="b"/>
            <a:pathLst>
              <a:path w="5565686" h="7974166">
                <a:moveTo>
                  <a:pt x="0" y="0"/>
                </a:moveTo>
                <a:lnTo>
                  <a:pt x="5565686" y="0"/>
                </a:lnTo>
                <a:lnTo>
                  <a:pt x="5565686" y="7974167"/>
                </a:lnTo>
                <a:lnTo>
                  <a:pt x="0" y="7974167"/>
                </a:lnTo>
                <a:lnTo>
                  <a:pt x="0" y="0"/>
                </a:lnTo>
                <a:close/>
              </a:path>
            </a:pathLst>
          </a:custGeom>
          <a:blipFill>
            <a:blip>
              <a:extLst>
                <a:ext uri="{96DAC541-7B7A-43D3-8B79-37D633B846F1}">
                  <asvg:svgBlip xmlns:asvg="http://schemas.microsoft.com/office/drawing/2016/SVG/main" r:embed="rId6"/>
                </a:ext>
              </a:extLst>
            </a:blip>
            <a:stretch>
              <a:fillRect l="-519" r="-519"/>
            </a:stretch>
          </a:blipFill>
        </p:spPr>
        <p:txBody>
          <a:bodyPr/>
          <a:lstStyle/>
          <a:p>
            <a:endParaRPr lang="en-GB" dirty="0"/>
          </a:p>
        </p:txBody>
      </p:sp>
      <p:sp>
        <p:nvSpPr>
          <p:cNvPr id="7" name="TextBox 7"/>
          <p:cNvSpPr txBox="1"/>
          <p:nvPr/>
        </p:nvSpPr>
        <p:spPr>
          <a:xfrm>
            <a:off x="3175855" y="3931273"/>
            <a:ext cx="5968145" cy="4807663"/>
          </a:xfrm>
          <a:prstGeom prst="rect">
            <a:avLst/>
          </a:prstGeom>
        </p:spPr>
        <p:txBody>
          <a:bodyPr lIns="0" tIns="0" rIns="0" bIns="0" rtlCol="0" anchor="t">
            <a:spAutoFit/>
          </a:bodyPr>
          <a:lstStyle/>
          <a:p>
            <a:pPr algn="ctr">
              <a:lnSpc>
                <a:spcPts val="6250"/>
              </a:lnSpc>
            </a:pPr>
            <a:r>
              <a:rPr lang="en-US" sz="5000" u="sng" dirty="0">
                <a:solidFill>
                  <a:srgbClr val="000000"/>
                </a:solidFill>
                <a:latin typeface="Antic"/>
              </a:rPr>
              <a:t>The Team</a:t>
            </a:r>
          </a:p>
          <a:p>
            <a:pPr algn="ctr">
              <a:lnSpc>
                <a:spcPts val="6250"/>
              </a:lnSpc>
            </a:pPr>
            <a:r>
              <a:rPr lang="en-US" sz="3200">
                <a:solidFill>
                  <a:srgbClr val="000000"/>
                </a:solidFill>
                <a:latin typeface="Antic"/>
              </a:rPr>
              <a:t>Natalie Vaughan</a:t>
            </a:r>
            <a:r>
              <a:rPr lang="en-US" sz="3200" dirty="0">
                <a:solidFill>
                  <a:srgbClr val="000000"/>
                </a:solidFill>
                <a:latin typeface="Antic"/>
              </a:rPr>
              <a:t>– 3V</a:t>
            </a:r>
          </a:p>
          <a:p>
            <a:pPr algn="ctr">
              <a:lnSpc>
                <a:spcPts val="6250"/>
              </a:lnSpc>
            </a:pPr>
            <a:r>
              <a:rPr lang="en-US" sz="3200" dirty="0">
                <a:solidFill>
                  <a:srgbClr val="000000"/>
                </a:solidFill>
                <a:latin typeface="Antic"/>
              </a:rPr>
              <a:t>Angela Boyer–M/T 3BR</a:t>
            </a:r>
          </a:p>
          <a:p>
            <a:pPr algn="ctr">
              <a:lnSpc>
                <a:spcPts val="6250"/>
              </a:lnSpc>
            </a:pPr>
            <a:r>
              <a:rPr lang="en-US" sz="3200" dirty="0">
                <a:solidFill>
                  <a:srgbClr val="000000"/>
                </a:solidFill>
                <a:latin typeface="Antic"/>
              </a:rPr>
              <a:t>Sarah Richards – W/TH/F 3BR</a:t>
            </a:r>
          </a:p>
          <a:p>
            <a:pPr algn="ctr">
              <a:lnSpc>
                <a:spcPts val="6250"/>
              </a:lnSpc>
            </a:pPr>
            <a:r>
              <a:rPr lang="en-US" sz="5000" dirty="0">
                <a:solidFill>
                  <a:srgbClr val="000000"/>
                </a:solidFill>
                <a:latin typeface="Antic"/>
              </a:rPr>
              <a:t> </a:t>
            </a:r>
          </a:p>
          <a:p>
            <a:pPr algn="ctr">
              <a:lnSpc>
                <a:spcPts val="6250"/>
              </a:lnSpc>
            </a:pPr>
            <a:r>
              <a:rPr lang="en-US" sz="5000" dirty="0">
                <a:solidFill>
                  <a:srgbClr val="000000"/>
                </a:solidFill>
                <a:latin typeface="Antic"/>
              </a:rPr>
              <a:t> </a:t>
            </a:r>
          </a:p>
        </p:txBody>
      </p:sp>
      <p:grpSp>
        <p:nvGrpSpPr>
          <p:cNvPr id="8" name="Group 8"/>
          <p:cNvGrpSpPr/>
          <p:nvPr/>
        </p:nvGrpSpPr>
        <p:grpSpPr>
          <a:xfrm>
            <a:off x="642546" y="813064"/>
            <a:ext cx="17035072" cy="1800486"/>
            <a:chOff x="0" y="0"/>
            <a:chExt cx="4486603" cy="474202"/>
          </a:xfrm>
        </p:grpSpPr>
        <p:sp>
          <p:nvSpPr>
            <p:cNvPr id="9" name="Freeform 9"/>
            <p:cNvSpPr/>
            <p:nvPr/>
          </p:nvSpPr>
          <p:spPr>
            <a:xfrm>
              <a:off x="0" y="0"/>
              <a:ext cx="4486603" cy="474202"/>
            </a:xfrm>
            <a:custGeom>
              <a:avLst/>
              <a:gdLst/>
              <a:ahLst/>
              <a:cxnLst/>
              <a:rect l="l" t="t" r="r" b="b"/>
              <a:pathLst>
                <a:path w="4486603" h="474202">
                  <a:moveTo>
                    <a:pt x="4486603" y="0"/>
                  </a:moveTo>
                  <a:lnTo>
                    <a:pt x="0" y="0"/>
                  </a:lnTo>
                  <a:lnTo>
                    <a:pt x="101600" y="237101"/>
                  </a:lnTo>
                  <a:lnTo>
                    <a:pt x="0" y="474202"/>
                  </a:lnTo>
                  <a:lnTo>
                    <a:pt x="4486603" y="474202"/>
                  </a:lnTo>
                  <a:lnTo>
                    <a:pt x="4385003" y="237101"/>
                  </a:lnTo>
                  <a:lnTo>
                    <a:pt x="4486603" y="0"/>
                  </a:lnTo>
                  <a:close/>
                </a:path>
              </a:pathLst>
            </a:custGeom>
            <a:solidFill>
              <a:srgbClr val="3D4984"/>
            </a:solidFill>
          </p:spPr>
          <p:txBody>
            <a:bodyPr/>
            <a:lstStyle/>
            <a:p>
              <a:endParaRPr lang="en-GB" dirty="0"/>
            </a:p>
          </p:txBody>
        </p:sp>
        <p:sp>
          <p:nvSpPr>
            <p:cNvPr id="10" name="TextBox 10"/>
            <p:cNvSpPr txBox="1"/>
            <p:nvPr/>
          </p:nvSpPr>
          <p:spPr>
            <a:xfrm>
              <a:off x="88900" y="-38100"/>
              <a:ext cx="4308803" cy="512302"/>
            </a:xfrm>
            <a:prstGeom prst="rect">
              <a:avLst/>
            </a:prstGeom>
          </p:spPr>
          <p:txBody>
            <a:bodyPr lIns="50800" tIns="50800" rIns="50800" bIns="50800" rtlCol="0" anchor="ctr"/>
            <a:lstStyle/>
            <a:p>
              <a:pPr algn="ctr">
                <a:lnSpc>
                  <a:spcPts val="2748"/>
                </a:lnSpc>
              </a:pPr>
              <a:endParaRPr dirty="0"/>
            </a:p>
          </p:txBody>
        </p:sp>
      </p:grpSp>
      <p:sp>
        <p:nvSpPr>
          <p:cNvPr id="11" name="TextBox 11"/>
          <p:cNvSpPr txBox="1"/>
          <p:nvPr/>
        </p:nvSpPr>
        <p:spPr>
          <a:xfrm>
            <a:off x="1028700" y="1062557"/>
            <a:ext cx="16230600" cy="1029128"/>
          </a:xfrm>
          <a:prstGeom prst="rect">
            <a:avLst/>
          </a:prstGeom>
        </p:spPr>
        <p:txBody>
          <a:bodyPr lIns="0" tIns="0" rIns="0" bIns="0" rtlCol="0" anchor="t">
            <a:spAutoFit/>
          </a:bodyPr>
          <a:lstStyle/>
          <a:p>
            <a:pPr algn="ctr">
              <a:lnSpc>
                <a:spcPts val="9100"/>
              </a:lnSpc>
            </a:pPr>
            <a:r>
              <a:rPr lang="en-US" sz="6500" dirty="0">
                <a:solidFill>
                  <a:srgbClr val="FFFFFF"/>
                </a:solidFill>
                <a:latin typeface="Scripter"/>
              </a:rPr>
              <a:t>Introductions to the new team.</a:t>
            </a:r>
          </a:p>
        </p:txBody>
      </p:sp>
      <p:grpSp>
        <p:nvGrpSpPr>
          <p:cNvPr id="12" name="Group 12"/>
          <p:cNvGrpSpPr/>
          <p:nvPr/>
        </p:nvGrpSpPr>
        <p:grpSpPr>
          <a:xfrm>
            <a:off x="11430053" y="3147916"/>
            <a:ext cx="4560484" cy="4369470"/>
            <a:chOff x="0" y="0"/>
            <a:chExt cx="6080645" cy="5825960"/>
          </a:xfrm>
        </p:grpSpPr>
        <p:sp>
          <p:nvSpPr>
            <p:cNvPr id="13" name="Freeform 13"/>
            <p:cNvSpPr/>
            <p:nvPr/>
          </p:nvSpPr>
          <p:spPr>
            <a:xfrm>
              <a:off x="0" y="0"/>
              <a:ext cx="5739369" cy="5825960"/>
            </a:xfrm>
            <a:custGeom>
              <a:avLst/>
              <a:gdLst/>
              <a:ahLst/>
              <a:cxnLst/>
              <a:rect l="l" t="t" r="r" b="b"/>
              <a:pathLst>
                <a:path w="5739369" h="5825960">
                  <a:moveTo>
                    <a:pt x="0" y="0"/>
                  </a:moveTo>
                  <a:lnTo>
                    <a:pt x="5739369" y="0"/>
                  </a:lnTo>
                  <a:lnTo>
                    <a:pt x="5739369" y="5825960"/>
                  </a:lnTo>
                  <a:lnTo>
                    <a:pt x="0" y="5825960"/>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GB" dirty="0"/>
            </a:p>
          </p:txBody>
        </p:sp>
        <p:sp>
          <p:nvSpPr>
            <p:cNvPr id="14" name="Freeform 14"/>
            <p:cNvSpPr/>
            <p:nvPr/>
          </p:nvSpPr>
          <p:spPr>
            <a:xfrm>
              <a:off x="341276" y="0"/>
              <a:ext cx="5739369" cy="5825960"/>
            </a:xfrm>
            <a:custGeom>
              <a:avLst/>
              <a:gdLst/>
              <a:ahLst/>
              <a:cxnLst/>
              <a:rect l="l" t="t" r="r" b="b"/>
              <a:pathLst>
                <a:path w="5739369" h="5825960">
                  <a:moveTo>
                    <a:pt x="0" y="0"/>
                  </a:moveTo>
                  <a:lnTo>
                    <a:pt x="5739369" y="0"/>
                  </a:lnTo>
                  <a:lnTo>
                    <a:pt x="5739369" y="5825960"/>
                  </a:lnTo>
                  <a:lnTo>
                    <a:pt x="0" y="5825960"/>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GB" dirty="0"/>
            </a:p>
          </p:txBody>
        </p:sp>
      </p:grpSp>
      <p:sp>
        <p:nvSpPr>
          <p:cNvPr id="15" name="Freeform 15"/>
          <p:cNvSpPr/>
          <p:nvPr/>
        </p:nvSpPr>
        <p:spPr>
          <a:xfrm rot="-10800000">
            <a:off x="14655410" y="7149579"/>
            <a:ext cx="3946039" cy="4016325"/>
          </a:xfrm>
          <a:custGeom>
            <a:avLst/>
            <a:gdLst/>
            <a:ahLst/>
            <a:cxnLst/>
            <a:rect l="l" t="t" r="r" b="b"/>
            <a:pathLst>
              <a:path w="3946039" h="4016325">
                <a:moveTo>
                  <a:pt x="0" y="0"/>
                </a:moveTo>
                <a:lnTo>
                  <a:pt x="3946039" y="0"/>
                </a:lnTo>
                <a:lnTo>
                  <a:pt x="3946039" y="4016324"/>
                </a:lnTo>
                <a:lnTo>
                  <a:pt x="0" y="4016324"/>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GB"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 y="10592"/>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GB"/>
          </a:p>
        </p:txBody>
      </p:sp>
      <p:grpSp>
        <p:nvGrpSpPr>
          <p:cNvPr id="3" name="Group 3"/>
          <p:cNvGrpSpPr/>
          <p:nvPr/>
        </p:nvGrpSpPr>
        <p:grpSpPr>
          <a:xfrm>
            <a:off x="642546" y="682061"/>
            <a:ext cx="17002907" cy="1800486"/>
            <a:chOff x="0" y="0"/>
            <a:chExt cx="4478132" cy="474202"/>
          </a:xfrm>
        </p:grpSpPr>
        <p:sp>
          <p:nvSpPr>
            <p:cNvPr id="4" name="Freeform 4"/>
            <p:cNvSpPr/>
            <p:nvPr/>
          </p:nvSpPr>
          <p:spPr>
            <a:xfrm>
              <a:off x="0" y="0"/>
              <a:ext cx="4478132" cy="474202"/>
            </a:xfrm>
            <a:custGeom>
              <a:avLst/>
              <a:gdLst/>
              <a:ahLst/>
              <a:cxnLst/>
              <a:rect l="l" t="t" r="r" b="b"/>
              <a:pathLst>
                <a:path w="4478132" h="474202">
                  <a:moveTo>
                    <a:pt x="4478132" y="0"/>
                  </a:moveTo>
                  <a:lnTo>
                    <a:pt x="0" y="0"/>
                  </a:lnTo>
                  <a:lnTo>
                    <a:pt x="101600" y="237101"/>
                  </a:lnTo>
                  <a:lnTo>
                    <a:pt x="0" y="474202"/>
                  </a:lnTo>
                  <a:lnTo>
                    <a:pt x="4478132" y="474202"/>
                  </a:lnTo>
                  <a:lnTo>
                    <a:pt x="4376532" y="237101"/>
                  </a:lnTo>
                  <a:lnTo>
                    <a:pt x="4478132" y="0"/>
                  </a:lnTo>
                  <a:close/>
                </a:path>
              </a:pathLst>
            </a:custGeom>
            <a:solidFill>
              <a:srgbClr val="3D4984"/>
            </a:solidFill>
          </p:spPr>
          <p:txBody>
            <a:bodyPr/>
            <a:lstStyle/>
            <a:p>
              <a:endParaRPr lang="en-GB"/>
            </a:p>
          </p:txBody>
        </p:sp>
        <p:sp>
          <p:nvSpPr>
            <p:cNvPr id="5" name="TextBox 5"/>
            <p:cNvSpPr txBox="1"/>
            <p:nvPr/>
          </p:nvSpPr>
          <p:spPr>
            <a:xfrm>
              <a:off x="88900" y="-38100"/>
              <a:ext cx="4300332" cy="512302"/>
            </a:xfrm>
            <a:prstGeom prst="rect">
              <a:avLst/>
            </a:prstGeom>
          </p:spPr>
          <p:txBody>
            <a:bodyPr lIns="50800" tIns="50800" rIns="50800" bIns="50800" rtlCol="0" anchor="ctr"/>
            <a:lstStyle/>
            <a:p>
              <a:pPr algn="ctr">
                <a:lnSpc>
                  <a:spcPts val="2748"/>
                </a:lnSpc>
              </a:pPr>
              <a:endParaRPr/>
            </a:p>
          </p:txBody>
        </p:sp>
      </p:grpSp>
      <p:sp>
        <p:nvSpPr>
          <p:cNvPr id="6" name="TextBox 6"/>
          <p:cNvSpPr txBox="1"/>
          <p:nvPr/>
        </p:nvSpPr>
        <p:spPr>
          <a:xfrm>
            <a:off x="1028700" y="733425"/>
            <a:ext cx="16230600" cy="1812928"/>
          </a:xfrm>
          <a:prstGeom prst="rect">
            <a:avLst/>
          </a:prstGeom>
        </p:spPr>
        <p:txBody>
          <a:bodyPr lIns="0" tIns="0" rIns="0" bIns="0" rtlCol="0" anchor="t">
            <a:spAutoFit/>
          </a:bodyPr>
          <a:lstStyle/>
          <a:p>
            <a:pPr algn="ctr">
              <a:lnSpc>
                <a:spcPts val="13999"/>
              </a:lnSpc>
            </a:pPr>
            <a:r>
              <a:rPr lang="en-US" sz="9999">
                <a:solidFill>
                  <a:srgbClr val="FFFFFF"/>
                </a:solidFill>
                <a:latin typeface="Scripter"/>
              </a:rPr>
              <a:t>Homework</a:t>
            </a:r>
          </a:p>
        </p:txBody>
      </p:sp>
      <p:grpSp>
        <p:nvGrpSpPr>
          <p:cNvPr id="31" name="Group 30">
            <a:extLst>
              <a:ext uri="{FF2B5EF4-FFF2-40B4-BE49-F238E27FC236}">
                <a16:creationId xmlns:a16="http://schemas.microsoft.com/office/drawing/2014/main" id="{82C7E8C9-97DE-E00D-78DE-C3FEC65BDF27}"/>
              </a:ext>
            </a:extLst>
          </p:cNvPr>
          <p:cNvGrpSpPr/>
          <p:nvPr/>
        </p:nvGrpSpPr>
        <p:grpSpPr>
          <a:xfrm>
            <a:off x="5799817" y="2426850"/>
            <a:ext cx="5802250" cy="6807402"/>
            <a:chOff x="5324385" y="5067695"/>
            <a:chExt cx="4337370" cy="4833449"/>
          </a:xfrm>
        </p:grpSpPr>
        <p:sp>
          <p:nvSpPr>
            <p:cNvPr id="22" name="Freeform 20">
              <a:extLst>
                <a:ext uri="{FF2B5EF4-FFF2-40B4-BE49-F238E27FC236}">
                  <a16:creationId xmlns:a16="http://schemas.microsoft.com/office/drawing/2014/main" id="{5345AF52-1D5B-ADA8-BFF9-04D1EC321493}"/>
                </a:ext>
              </a:extLst>
            </p:cNvPr>
            <p:cNvSpPr/>
            <p:nvPr/>
          </p:nvSpPr>
          <p:spPr>
            <a:xfrm>
              <a:off x="5324385" y="5067695"/>
              <a:ext cx="4337370" cy="4833449"/>
            </a:xfrm>
            <a:custGeom>
              <a:avLst/>
              <a:gdLst/>
              <a:ahLst/>
              <a:cxnLst/>
              <a:rect l="l" t="t" r="r" b="b"/>
              <a:pathLst>
                <a:path w="4905573" h="5218695">
                  <a:moveTo>
                    <a:pt x="0" y="0"/>
                  </a:moveTo>
                  <a:lnTo>
                    <a:pt x="4905573" y="0"/>
                  </a:lnTo>
                  <a:lnTo>
                    <a:pt x="4905573" y="5218694"/>
                  </a:lnTo>
                  <a:lnTo>
                    <a:pt x="0" y="521869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pic>
          <p:nvPicPr>
            <p:cNvPr id="1030" name="Picture 6">
              <a:extLst>
                <a:ext uri="{FF2B5EF4-FFF2-40B4-BE49-F238E27FC236}">
                  <a16:creationId xmlns:a16="http://schemas.microsoft.com/office/drawing/2014/main" id="{B3586F11-4679-688E-7D97-C086D201E1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5013" y="6009812"/>
              <a:ext cx="2893923" cy="1583468"/>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a:extLst>
                <a:ext uri="{FF2B5EF4-FFF2-40B4-BE49-F238E27FC236}">
                  <a16:creationId xmlns:a16="http://schemas.microsoft.com/office/drawing/2014/main" id="{ED0D5133-40A0-E695-04AB-EC464F69F1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0075" y="7720912"/>
              <a:ext cx="2893924" cy="162897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0" name="Group 29">
            <a:extLst>
              <a:ext uri="{FF2B5EF4-FFF2-40B4-BE49-F238E27FC236}">
                <a16:creationId xmlns:a16="http://schemas.microsoft.com/office/drawing/2014/main" id="{05A76DBE-C81B-EFCE-181E-BEB1D28014BF}"/>
              </a:ext>
            </a:extLst>
          </p:cNvPr>
          <p:cNvGrpSpPr/>
          <p:nvPr/>
        </p:nvGrpSpPr>
        <p:grpSpPr>
          <a:xfrm>
            <a:off x="11888855" y="2482547"/>
            <a:ext cx="6163533" cy="6506275"/>
            <a:chOff x="9802383" y="2482547"/>
            <a:chExt cx="4337370" cy="4833449"/>
          </a:xfrm>
        </p:grpSpPr>
        <p:sp>
          <p:nvSpPr>
            <p:cNvPr id="23" name="Freeform 20">
              <a:extLst>
                <a:ext uri="{FF2B5EF4-FFF2-40B4-BE49-F238E27FC236}">
                  <a16:creationId xmlns:a16="http://schemas.microsoft.com/office/drawing/2014/main" id="{1EF9D122-8F17-BBD9-346D-3A749D498BDB}"/>
                </a:ext>
              </a:extLst>
            </p:cNvPr>
            <p:cNvSpPr/>
            <p:nvPr/>
          </p:nvSpPr>
          <p:spPr>
            <a:xfrm>
              <a:off x="9802383" y="2482547"/>
              <a:ext cx="4337370" cy="4833449"/>
            </a:xfrm>
            <a:custGeom>
              <a:avLst/>
              <a:gdLst/>
              <a:ahLst/>
              <a:cxnLst/>
              <a:rect l="l" t="t" r="r" b="b"/>
              <a:pathLst>
                <a:path w="4905573" h="5218695">
                  <a:moveTo>
                    <a:pt x="0" y="0"/>
                  </a:moveTo>
                  <a:lnTo>
                    <a:pt x="4905573" y="0"/>
                  </a:lnTo>
                  <a:lnTo>
                    <a:pt x="4905573" y="5218694"/>
                  </a:lnTo>
                  <a:lnTo>
                    <a:pt x="0" y="521869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pic>
          <p:nvPicPr>
            <p:cNvPr id="25" name="Picture 24">
              <a:extLst>
                <a:ext uri="{FF2B5EF4-FFF2-40B4-BE49-F238E27FC236}">
                  <a16:creationId xmlns:a16="http://schemas.microsoft.com/office/drawing/2014/main" id="{0824C7F7-7E8B-FB04-CA9B-6A69450629C9}"/>
                </a:ext>
              </a:extLst>
            </p:cNvPr>
            <p:cNvPicPr>
              <a:picLocks noChangeAspect="1"/>
            </p:cNvPicPr>
            <p:nvPr/>
          </p:nvPicPr>
          <p:blipFill rotWithShape="1">
            <a:blip r:embed="rId6"/>
            <a:srcRect l="28015" t="20826" r="29502" b="13100"/>
            <a:stretch/>
          </p:blipFill>
          <p:spPr>
            <a:xfrm>
              <a:off x="9907491" y="3422784"/>
              <a:ext cx="2800907" cy="2449195"/>
            </a:xfrm>
            <a:prstGeom prst="rect">
              <a:avLst/>
            </a:prstGeom>
          </p:spPr>
        </p:pic>
        <p:pic>
          <p:nvPicPr>
            <p:cNvPr id="26" name="Picture 25">
              <a:extLst>
                <a:ext uri="{FF2B5EF4-FFF2-40B4-BE49-F238E27FC236}">
                  <a16:creationId xmlns:a16="http://schemas.microsoft.com/office/drawing/2014/main" id="{A298FA24-639E-1CC5-27A3-870F51494590}"/>
                </a:ext>
              </a:extLst>
            </p:cNvPr>
            <p:cNvPicPr>
              <a:picLocks noChangeAspect="1"/>
            </p:cNvPicPr>
            <p:nvPr/>
          </p:nvPicPr>
          <p:blipFill>
            <a:blip r:embed="rId7"/>
            <a:stretch>
              <a:fillRect/>
            </a:stretch>
          </p:blipFill>
          <p:spPr>
            <a:xfrm>
              <a:off x="10907935" y="5284506"/>
              <a:ext cx="3066942" cy="1598345"/>
            </a:xfrm>
            <a:prstGeom prst="rect">
              <a:avLst/>
            </a:prstGeom>
          </p:spPr>
        </p:pic>
      </p:grpSp>
      <p:sp>
        <p:nvSpPr>
          <p:cNvPr id="7" name="TextBox 6">
            <a:extLst>
              <a:ext uri="{FF2B5EF4-FFF2-40B4-BE49-F238E27FC236}">
                <a16:creationId xmlns:a16="http://schemas.microsoft.com/office/drawing/2014/main" id="{85D34E62-8890-D2D8-27CE-7568EA8D96AC}"/>
              </a:ext>
            </a:extLst>
          </p:cNvPr>
          <p:cNvSpPr txBox="1"/>
          <p:nvPr/>
        </p:nvSpPr>
        <p:spPr>
          <a:xfrm>
            <a:off x="642546" y="3094892"/>
            <a:ext cx="4652774" cy="5509200"/>
          </a:xfrm>
          <a:prstGeom prst="rect">
            <a:avLst/>
          </a:prstGeom>
          <a:noFill/>
        </p:spPr>
        <p:txBody>
          <a:bodyPr wrap="square" rtlCol="0">
            <a:spAutoFit/>
          </a:bodyPr>
          <a:lstStyle/>
          <a:p>
            <a:r>
              <a:rPr lang="en-US" sz="3200" b="1" dirty="0"/>
              <a:t>Homework at The Walsh Schools consists of supporting children with basic skills:</a:t>
            </a:r>
          </a:p>
          <a:p>
            <a:endParaRPr lang="en-US" sz="3200" b="1" dirty="0"/>
          </a:p>
          <a:p>
            <a:pPr marL="457200" indent="-457200">
              <a:buFont typeface="Arial" panose="020B0604020202020204" pitchFamily="34" charset="0"/>
              <a:buChar char="•"/>
            </a:pPr>
            <a:r>
              <a:rPr lang="en-US" sz="3200" dirty="0"/>
              <a:t>Regular reading</a:t>
            </a:r>
          </a:p>
          <a:p>
            <a:pPr marL="457200" indent="-457200">
              <a:buFont typeface="Arial" panose="020B0604020202020204" pitchFamily="34" charset="0"/>
              <a:buChar char="•"/>
            </a:pPr>
            <a:r>
              <a:rPr lang="en-US" sz="3200" dirty="0"/>
              <a:t>Learning of number facts</a:t>
            </a:r>
          </a:p>
          <a:p>
            <a:pPr marL="457200" indent="-457200">
              <a:buFont typeface="Arial" panose="020B0604020202020204" pitchFamily="34" charset="0"/>
              <a:buChar char="•"/>
            </a:pPr>
            <a:r>
              <a:rPr lang="en-US" sz="3200" dirty="0"/>
              <a:t>Essential spellings</a:t>
            </a:r>
          </a:p>
          <a:p>
            <a:pPr marL="457200" indent="-457200">
              <a:buFont typeface="Arial" panose="020B0604020202020204" pitchFamily="34" charset="0"/>
              <a:buChar char="•"/>
            </a:pPr>
            <a:r>
              <a:rPr lang="en-US" sz="3200" dirty="0"/>
              <a:t>TTRS</a:t>
            </a:r>
          </a:p>
          <a:p>
            <a:pPr marL="457200" indent="-457200">
              <a:buFont typeface="Arial" panose="020B0604020202020204" pitchFamily="34" charset="0"/>
              <a:buChar char="•"/>
            </a:pPr>
            <a:r>
              <a:rPr lang="en-US" sz="3200" dirty="0"/>
              <a:t>My Maths</a:t>
            </a:r>
            <a:endParaRPr lang="en-GB" sz="3200" dirty="0"/>
          </a:p>
        </p:txBody>
      </p:sp>
      <p:sp>
        <p:nvSpPr>
          <p:cNvPr id="8" name="TextBox 7">
            <a:extLst>
              <a:ext uri="{FF2B5EF4-FFF2-40B4-BE49-F238E27FC236}">
                <a16:creationId xmlns:a16="http://schemas.microsoft.com/office/drawing/2014/main" id="{755DCBF6-DB41-38AD-4027-2DE56BEBE5F9}"/>
              </a:ext>
            </a:extLst>
          </p:cNvPr>
          <p:cNvSpPr txBox="1"/>
          <p:nvPr/>
        </p:nvSpPr>
        <p:spPr>
          <a:xfrm>
            <a:off x="642546" y="9234252"/>
            <a:ext cx="17175549" cy="954107"/>
          </a:xfrm>
          <a:prstGeom prst="rect">
            <a:avLst/>
          </a:prstGeom>
          <a:noFill/>
        </p:spPr>
        <p:txBody>
          <a:bodyPr wrap="square" rtlCol="0">
            <a:spAutoFit/>
          </a:bodyPr>
          <a:lstStyle/>
          <a:p>
            <a:r>
              <a:rPr lang="en-US" sz="2800" dirty="0"/>
              <a:t>This allows children to practice key skills that they learn and develop at school. It supports a positive learning attitude – an area essential for your child’s progress!</a:t>
            </a:r>
            <a:endParaRPr lang="en-GB" sz="2800" dirty="0"/>
          </a:p>
        </p:txBody>
      </p:sp>
    </p:spTree>
    <p:extLst>
      <p:ext uri="{BB962C8B-B14F-4D97-AF65-F5344CB8AC3E}">
        <p14:creationId xmlns:p14="http://schemas.microsoft.com/office/powerpoint/2010/main" val="33906654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391" y="-5715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en-GB"/>
          </a:p>
        </p:txBody>
      </p:sp>
      <p:grpSp>
        <p:nvGrpSpPr>
          <p:cNvPr id="3" name="Group 3"/>
          <p:cNvGrpSpPr/>
          <p:nvPr/>
        </p:nvGrpSpPr>
        <p:grpSpPr>
          <a:xfrm>
            <a:off x="642546" y="682061"/>
            <a:ext cx="17002907" cy="1800486"/>
            <a:chOff x="0" y="0"/>
            <a:chExt cx="4478132" cy="474202"/>
          </a:xfrm>
        </p:grpSpPr>
        <p:sp>
          <p:nvSpPr>
            <p:cNvPr id="4" name="Freeform 4"/>
            <p:cNvSpPr/>
            <p:nvPr/>
          </p:nvSpPr>
          <p:spPr>
            <a:xfrm>
              <a:off x="0" y="0"/>
              <a:ext cx="4478132" cy="474202"/>
            </a:xfrm>
            <a:custGeom>
              <a:avLst/>
              <a:gdLst/>
              <a:ahLst/>
              <a:cxnLst/>
              <a:rect l="l" t="t" r="r" b="b"/>
              <a:pathLst>
                <a:path w="4478132" h="474202">
                  <a:moveTo>
                    <a:pt x="4478132" y="0"/>
                  </a:moveTo>
                  <a:lnTo>
                    <a:pt x="0" y="0"/>
                  </a:lnTo>
                  <a:lnTo>
                    <a:pt x="101600" y="237101"/>
                  </a:lnTo>
                  <a:lnTo>
                    <a:pt x="0" y="474202"/>
                  </a:lnTo>
                  <a:lnTo>
                    <a:pt x="4478132" y="474202"/>
                  </a:lnTo>
                  <a:lnTo>
                    <a:pt x="4376532" y="237101"/>
                  </a:lnTo>
                  <a:lnTo>
                    <a:pt x="4478132" y="0"/>
                  </a:lnTo>
                  <a:close/>
                </a:path>
              </a:pathLst>
            </a:custGeom>
            <a:solidFill>
              <a:srgbClr val="3D4984"/>
            </a:solidFill>
          </p:spPr>
          <p:txBody>
            <a:bodyPr/>
            <a:lstStyle/>
            <a:p>
              <a:endParaRPr lang="en-GB"/>
            </a:p>
          </p:txBody>
        </p:sp>
        <p:sp>
          <p:nvSpPr>
            <p:cNvPr id="5" name="TextBox 5"/>
            <p:cNvSpPr txBox="1"/>
            <p:nvPr/>
          </p:nvSpPr>
          <p:spPr>
            <a:xfrm>
              <a:off x="88900" y="-38100"/>
              <a:ext cx="4300332" cy="512302"/>
            </a:xfrm>
            <a:prstGeom prst="rect">
              <a:avLst/>
            </a:prstGeom>
          </p:spPr>
          <p:txBody>
            <a:bodyPr lIns="50800" tIns="50800" rIns="50800" bIns="50800" rtlCol="0" anchor="ctr"/>
            <a:lstStyle/>
            <a:p>
              <a:pPr algn="ctr">
                <a:lnSpc>
                  <a:spcPts val="2748"/>
                </a:lnSpc>
              </a:pPr>
              <a:endParaRPr/>
            </a:p>
          </p:txBody>
        </p:sp>
      </p:grpSp>
      <p:sp>
        <p:nvSpPr>
          <p:cNvPr id="6" name="TextBox 6"/>
          <p:cNvSpPr txBox="1"/>
          <p:nvPr/>
        </p:nvSpPr>
        <p:spPr>
          <a:xfrm>
            <a:off x="1028700" y="733425"/>
            <a:ext cx="16230600" cy="1812928"/>
          </a:xfrm>
          <a:prstGeom prst="rect">
            <a:avLst/>
          </a:prstGeom>
        </p:spPr>
        <p:txBody>
          <a:bodyPr lIns="0" tIns="0" rIns="0" bIns="0" rtlCol="0" anchor="t">
            <a:spAutoFit/>
          </a:bodyPr>
          <a:lstStyle/>
          <a:p>
            <a:pPr algn="ctr">
              <a:lnSpc>
                <a:spcPts val="13999"/>
              </a:lnSpc>
            </a:pPr>
            <a:r>
              <a:rPr lang="en-US" sz="9999">
                <a:solidFill>
                  <a:srgbClr val="FFFFFF"/>
                </a:solidFill>
                <a:latin typeface="Scripter"/>
              </a:rPr>
              <a:t>Reading</a:t>
            </a:r>
          </a:p>
        </p:txBody>
      </p:sp>
      <p:sp>
        <p:nvSpPr>
          <p:cNvPr id="7" name="TextBox 7"/>
          <p:cNvSpPr txBox="1"/>
          <p:nvPr/>
        </p:nvSpPr>
        <p:spPr>
          <a:xfrm>
            <a:off x="323808" y="2715259"/>
            <a:ext cx="8077200" cy="6202082"/>
          </a:xfrm>
          <a:prstGeom prst="rect">
            <a:avLst/>
          </a:prstGeom>
        </p:spPr>
        <p:txBody>
          <a:bodyPr wrap="square" lIns="0" tIns="0" rIns="0" bIns="0" rtlCol="0" anchor="t">
            <a:spAutoFit/>
          </a:bodyPr>
          <a:lstStyle/>
          <a:p>
            <a:pPr>
              <a:lnSpc>
                <a:spcPts val="7000"/>
              </a:lnSpc>
            </a:pPr>
            <a:r>
              <a:rPr lang="en-US" sz="4400" dirty="0">
                <a:solidFill>
                  <a:srgbClr val="000000"/>
                </a:solidFill>
                <a:latin typeface="Antic Bold"/>
              </a:rPr>
              <a:t>Library</a:t>
            </a:r>
          </a:p>
          <a:p>
            <a:pPr>
              <a:lnSpc>
                <a:spcPts val="7000"/>
              </a:lnSpc>
            </a:pPr>
            <a:r>
              <a:rPr lang="en-US" sz="4400">
                <a:solidFill>
                  <a:srgbClr val="000000"/>
                </a:solidFill>
                <a:latin typeface="Antic Bold"/>
              </a:rPr>
              <a:t>Class books</a:t>
            </a:r>
            <a:endParaRPr lang="en-US" sz="4400">
              <a:solidFill>
                <a:srgbClr val="000000"/>
              </a:solidFill>
              <a:latin typeface="Antic Bold"/>
              <a:ea typeface="Antic Bold"/>
            </a:endParaRPr>
          </a:p>
          <a:p>
            <a:pPr>
              <a:lnSpc>
                <a:spcPts val="7000"/>
              </a:lnSpc>
            </a:pPr>
            <a:r>
              <a:rPr lang="en-US" sz="4400" dirty="0">
                <a:solidFill>
                  <a:srgbClr val="000000"/>
                </a:solidFill>
                <a:latin typeface="Antic Bold"/>
              </a:rPr>
              <a:t>Reading Scheme</a:t>
            </a:r>
          </a:p>
          <a:p>
            <a:pPr>
              <a:lnSpc>
                <a:spcPts val="7000"/>
              </a:lnSpc>
            </a:pPr>
            <a:r>
              <a:rPr lang="en-US" sz="4400" dirty="0">
                <a:solidFill>
                  <a:srgbClr val="000000"/>
                </a:solidFill>
                <a:latin typeface="Antic Bold"/>
              </a:rPr>
              <a:t>Reading for Pleasure</a:t>
            </a:r>
          </a:p>
          <a:p>
            <a:pPr>
              <a:lnSpc>
                <a:spcPts val="7000"/>
              </a:lnSpc>
            </a:pPr>
            <a:r>
              <a:rPr lang="en-US" sz="4400" dirty="0">
                <a:solidFill>
                  <a:srgbClr val="000000"/>
                </a:solidFill>
                <a:latin typeface="Antic Bold"/>
              </a:rPr>
              <a:t>Reading to adults</a:t>
            </a:r>
          </a:p>
          <a:p>
            <a:pPr>
              <a:lnSpc>
                <a:spcPts val="7000"/>
              </a:lnSpc>
            </a:pPr>
            <a:r>
              <a:rPr lang="en-US" sz="4400" dirty="0">
                <a:solidFill>
                  <a:srgbClr val="000000"/>
                </a:solidFill>
                <a:latin typeface="Antic Bold"/>
              </a:rPr>
              <a:t>Fluency</a:t>
            </a:r>
          </a:p>
          <a:p>
            <a:pPr>
              <a:lnSpc>
                <a:spcPts val="7000"/>
              </a:lnSpc>
            </a:pPr>
            <a:r>
              <a:rPr lang="en-US" sz="4400" dirty="0">
                <a:solidFill>
                  <a:srgbClr val="000000"/>
                </a:solidFill>
                <a:latin typeface="Antic Bold"/>
              </a:rPr>
              <a:t>Comprehension</a:t>
            </a:r>
          </a:p>
        </p:txBody>
      </p:sp>
      <p:sp>
        <p:nvSpPr>
          <p:cNvPr id="10" name="TextBox 9">
            <a:extLst>
              <a:ext uri="{FF2B5EF4-FFF2-40B4-BE49-F238E27FC236}">
                <a16:creationId xmlns:a16="http://schemas.microsoft.com/office/drawing/2014/main" id="{16E8D7FB-C85E-6CDB-B7FA-48FA696677A5}"/>
              </a:ext>
            </a:extLst>
          </p:cNvPr>
          <p:cNvSpPr txBox="1"/>
          <p:nvPr/>
        </p:nvSpPr>
        <p:spPr>
          <a:xfrm>
            <a:off x="5791201" y="2651453"/>
            <a:ext cx="11847325" cy="3970318"/>
          </a:xfrm>
          <a:prstGeom prst="rect">
            <a:avLst/>
          </a:prstGeom>
          <a:noFill/>
        </p:spPr>
        <p:txBody>
          <a:bodyPr wrap="square">
            <a:spAutoFit/>
          </a:bodyPr>
          <a:lstStyle/>
          <a:p>
            <a:r>
              <a:rPr lang="en-US" sz="2800" dirty="0">
                <a:latin typeface="Antic Bold" panose="020B0604020202020204" charset="0"/>
                <a:ea typeface="Antic Bold" panose="020B0604020202020204" charset="0"/>
              </a:rPr>
              <a:t>Reading is a vital skill which enables children to fully access the school curriculum. </a:t>
            </a:r>
          </a:p>
          <a:p>
            <a:endParaRPr lang="en-US" sz="2800" dirty="0">
              <a:latin typeface="Antic Bold" panose="020B0604020202020204" charset="0"/>
              <a:ea typeface="Antic Bold" panose="020B0604020202020204" charset="0"/>
            </a:endParaRPr>
          </a:p>
          <a:p>
            <a:r>
              <a:rPr lang="en-US" sz="2800" dirty="0">
                <a:latin typeface="Antic Bold" panose="020B0604020202020204" charset="0"/>
                <a:ea typeface="Antic Bold" panose="020B0604020202020204" charset="0"/>
              </a:rPr>
              <a:t>Children are expected to read a minimum of 3 times per week and it MUST be recorded in their reading diary. </a:t>
            </a:r>
          </a:p>
          <a:p>
            <a:endParaRPr lang="en-US" sz="2800" dirty="0">
              <a:latin typeface="Antic Bold" panose="020B0604020202020204" charset="0"/>
              <a:ea typeface="Antic Bold" panose="020B0604020202020204" charset="0"/>
            </a:endParaRPr>
          </a:p>
          <a:p>
            <a:r>
              <a:rPr lang="en-US" sz="2800" dirty="0">
                <a:latin typeface="Antic Bold" panose="020B0604020202020204" charset="0"/>
                <a:ea typeface="Antic Bold" panose="020B0604020202020204" charset="0"/>
              </a:rPr>
              <a:t>Reading diaries must be in school daily and are monitored by staff on Tuesdays. </a:t>
            </a:r>
          </a:p>
          <a:p>
            <a:endParaRPr lang="en-GB" sz="2800" dirty="0">
              <a:latin typeface="Antic Bold" panose="020B0604020202020204" charset="0"/>
              <a:ea typeface="Antic Bold" panose="020B0604020202020204" charset="0"/>
            </a:endParaRPr>
          </a:p>
        </p:txBody>
      </p:sp>
      <p:pic>
        <p:nvPicPr>
          <p:cNvPr id="8" name="Picture 7">
            <a:extLst>
              <a:ext uri="{FF2B5EF4-FFF2-40B4-BE49-F238E27FC236}">
                <a16:creationId xmlns:a16="http://schemas.microsoft.com/office/drawing/2014/main" id="{3F199398-69EA-E8CF-EC24-05F1CB082680}"/>
              </a:ext>
            </a:extLst>
          </p:cNvPr>
          <p:cNvPicPr>
            <a:picLocks noChangeAspect="1"/>
          </p:cNvPicPr>
          <p:nvPr/>
        </p:nvPicPr>
        <p:blipFill>
          <a:blip r:embed="rId4"/>
          <a:stretch>
            <a:fillRect/>
          </a:stretch>
        </p:blipFill>
        <p:spPr>
          <a:xfrm>
            <a:off x="12888686" y="6086468"/>
            <a:ext cx="5069382" cy="3891434"/>
          </a:xfrm>
          <a:prstGeom prst="rect">
            <a:avLst/>
          </a:prstGeom>
        </p:spPr>
      </p:pic>
      <p:sp>
        <p:nvSpPr>
          <p:cNvPr id="9" name="Star: 5 Points 8">
            <a:extLst>
              <a:ext uri="{FF2B5EF4-FFF2-40B4-BE49-F238E27FC236}">
                <a16:creationId xmlns:a16="http://schemas.microsoft.com/office/drawing/2014/main" id="{4CFBCDDC-7ADF-2749-F2C3-EB9F876CB05B}"/>
              </a:ext>
            </a:extLst>
          </p:cNvPr>
          <p:cNvSpPr/>
          <p:nvPr/>
        </p:nvSpPr>
        <p:spPr>
          <a:xfrm>
            <a:off x="355152" y="305308"/>
            <a:ext cx="1349437" cy="972867"/>
          </a:xfrm>
          <a:prstGeom prst="star5">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D5386A-1E31-D2D7-A8CE-FB6AAC35AFD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5891E0D-1953-E8CE-89B9-CA9125F098ED}"/>
              </a:ext>
            </a:extLst>
          </p:cNvPr>
          <p:cNvSpPr/>
          <p:nvPr/>
        </p:nvSpPr>
        <p:spPr>
          <a:xfrm>
            <a:off x="-10391" y="-5715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GB"/>
          </a:p>
        </p:txBody>
      </p:sp>
      <p:grpSp>
        <p:nvGrpSpPr>
          <p:cNvPr id="3" name="Group 3">
            <a:extLst>
              <a:ext uri="{FF2B5EF4-FFF2-40B4-BE49-F238E27FC236}">
                <a16:creationId xmlns:a16="http://schemas.microsoft.com/office/drawing/2014/main" id="{683154DF-FB09-49A5-5C5B-2DAF63E0B34B}"/>
              </a:ext>
            </a:extLst>
          </p:cNvPr>
          <p:cNvGrpSpPr/>
          <p:nvPr/>
        </p:nvGrpSpPr>
        <p:grpSpPr>
          <a:xfrm>
            <a:off x="642546" y="682061"/>
            <a:ext cx="17002907" cy="1800486"/>
            <a:chOff x="0" y="0"/>
            <a:chExt cx="4478132" cy="474202"/>
          </a:xfrm>
        </p:grpSpPr>
        <p:sp>
          <p:nvSpPr>
            <p:cNvPr id="4" name="Freeform 4">
              <a:extLst>
                <a:ext uri="{FF2B5EF4-FFF2-40B4-BE49-F238E27FC236}">
                  <a16:creationId xmlns:a16="http://schemas.microsoft.com/office/drawing/2014/main" id="{C9D5F4A9-EA34-59A6-CB20-D152CFAD4B62}"/>
                </a:ext>
              </a:extLst>
            </p:cNvPr>
            <p:cNvSpPr/>
            <p:nvPr/>
          </p:nvSpPr>
          <p:spPr>
            <a:xfrm>
              <a:off x="0" y="0"/>
              <a:ext cx="4478132" cy="474202"/>
            </a:xfrm>
            <a:custGeom>
              <a:avLst/>
              <a:gdLst/>
              <a:ahLst/>
              <a:cxnLst/>
              <a:rect l="l" t="t" r="r" b="b"/>
              <a:pathLst>
                <a:path w="4478132" h="474202">
                  <a:moveTo>
                    <a:pt x="4478132" y="0"/>
                  </a:moveTo>
                  <a:lnTo>
                    <a:pt x="0" y="0"/>
                  </a:lnTo>
                  <a:lnTo>
                    <a:pt x="101600" y="237101"/>
                  </a:lnTo>
                  <a:lnTo>
                    <a:pt x="0" y="474202"/>
                  </a:lnTo>
                  <a:lnTo>
                    <a:pt x="4478132" y="474202"/>
                  </a:lnTo>
                  <a:lnTo>
                    <a:pt x="4376532" y="237101"/>
                  </a:lnTo>
                  <a:lnTo>
                    <a:pt x="4478132" y="0"/>
                  </a:lnTo>
                  <a:close/>
                </a:path>
              </a:pathLst>
            </a:custGeom>
            <a:solidFill>
              <a:srgbClr val="3D4984"/>
            </a:solidFill>
          </p:spPr>
          <p:txBody>
            <a:bodyPr/>
            <a:lstStyle/>
            <a:p>
              <a:endParaRPr lang="en-GB"/>
            </a:p>
          </p:txBody>
        </p:sp>
        <p:sp>
          <p:nvSpPr>
            <p:cNvPr id="5" name="TextBox 5">
              <a:extLst>
                <a:ext uri="{FF2B5EF4-FFF2-40B4-BE49-F238E27FC236}">
                  <a16:creationId xmlns:a16="http://schemas.microsoft.com/office/drawing/2014/main" id="{B4ADC415-3D22-A6B8-C263-BFE5BCF419C9}"/>
                </a:ext>
              </a:extLst>
            </p:cNvPr>
            <p:cNvSpPr txBox="1"/>
            <p:nvPr/>
          </p:nvSpPr>
          <p:spPr>
            <a:xfrm>
              <a:off x="88900" y="-38100"/>
              <a:ext cx="4300332" cy="512302"/>
            </a:xfrm>
            <a:prstGeom prst="rect">
              <a:avLst/>
            </a:prstGeom>
          </p:spPr>
          <p:txBody>
            <a:bodyPr lIns="50800" tIns="50800" rIns="50800" bIns="50800" rtlCol="0" anchor="ctr"/>
            <a:lstStyle/>
            <a:p>
              <a:pPr algn="ctr">
                <a:lnSpc>
                  <a:spcPts val="2748"/>
                </a:lnSpc>
              </a:pPr>
              <a:endParaRPr/>
            </a:p>
          </p:txBody>
        </p:sp>
      </p:grpSp>
      <p:sp>
        <p:nvSpPr>
          <p:cNvPr id="6" name="TextBox 6">
            <a:extLst>
              <a:ext uri="{FF2B5EF4-FFF2-40B4-BE49-F238E27FC236}">
                <a16:creationId xmlns:a16="http://schemas.microsoft.com/office/drawing/2014/main" id="{171C829C-4CA0-0A2B-758F-7341DC7176CF}"/>
              </a:ext>
            </a:extLst>
          </p:cNvPr>
          <p:cNvSpPr txBox="1"/>
          <p:nvPr/>
        </p:nvSpPr>
        <p:spPr>
          <a:xfrm>
            <a:off x="1028700" y="733425"/>
            <a:ext cx="16230600" cy="1583254"/>
          </a:xfrm>
          <a:prstGeom prst="rect">
            <a:avLst/>
          </a:prstGeom>
        </p:spPr>
        <p:txBody>
          <a:bodyPr lIns="0" tIns="0" rIns="0" bIns="0" rtlCol="0" anchor="t">
            <a:spAutoFit/>
          </a:bodyPr>
          <a:lstStyle/>
          <a:p>
            <a:pPr algn="ctr">
              <a:lnSpc>
                <a:spcPts val="13999"/>
              </a:lnSpc>
            </a:pPr>
            <a:r>
              <a:rPr lang="en-US" sz="9999" dirty="0">
                <a:solidFill>
                  <a:srgbClr val="FFFFFF"/>
                </a:solidFill>
                <a:latin typeface="Scripter"/>
              </a:rPr>
              <a:t>Times Tables</a:t>
            </a:r>
          </a:p>
        </p:txBody>
      </p:sp>
      <p:sp>
        <p:nvSpPr>
          <p:cNvPr id="10" name="TextBox 9">
            <a:extLst>
              <a:ext uri="{FF2B5EF4-FFF2-40B4-BE49-F238E27FC236}">
                <a16:creationId xmlns:a16="http://schemas.microsoft.com/office/drawing/2014/main" id="{81199FB7-8E71-24F2-8EC8-0F7510328B85}"/>
              </a:ext>
            </a:extLst>
          </p:cNvPr>
          <p:cNvSpPr txBox="1"/>
          <p:nvPr/>
        </p:nvSpPr>
        <p:spPr>
          <a:xfrm>
            <a:off x="1028700" y="2651453"/>
            <a:ext cx="16609826" cy="6186309"/>
          </a:xfrm>
          <a:prstGeom prst="rect">
            <a:avLst/>
          </a:prstGeom>
          <a:noFill/>
        </p:spPr>
        <p:txBody>
          <a:bodyPr wrap="square">
            <a:spAutoFit/>
          </a:bodyPr>
          <a:lstStyle/>
          <a:p>
            <a:r>
              <a:rPr lang="en-US" sz="3600" dirty="0">
                <a:latin typeface="Antic Bold" panose="020B0604020202020204" charset="0"/>
                <a:ea typeface="Antic Bold" panose="020B0604020202020204" charset="0"/>
              </a:rPr>
              <a:t>By the end of Year 2, national expectation is that a child knows and can apply their 2-, 5- and 10-times table.</a:t>
            </a:r>
          </a:p>
          <a:p>
            <a:endParaRPr lang="en-US" sz="3600" dirty="0">
              <a:latin typeface="Antic Bold" panose="020B0604020202020204" charset="0"/>
              <a:ea typeface="Antic Bold" panose="020B0604020202020204" charset="0"/>
            </a:endParaRPr>
          </a:p>
          <a:p>
            <a:r>
              <a:rPr lang="en-US" sz="3600" dirty="0">
                <a:latin typeface="Antic Bold" panose="020B0604020202020204" charset="0"/>
                <a:ea typeface="Antic Bold" panose="020B0604020202020204" charset="0"/>
              </a:rPr>
              <a:t>By the end of Year 3, children are expected to know and apply their 3-, 4-, 8- and 6-times table.</a:t>
            </a:r>
          </a:p>
          <a:p>
            <a:endParaRPr lang="en-US" sz="3600" dirty="0">
              <a:latin typeface="Antic Bold" panose="020B0604020202020204" charset="0"/>
              <a:ea typeface="Antic Bold" panose="020B0604020202020204" charset="0"/>
            </a:endParaRPr>
          </a:p>
          <a:p>
            <a:r>
              <a:rPr lang="en-US" sz="3600" dirty="0">
                <a:latin typeface="Antic Bold" panose="020B0604020202020204" charset="0"/>
                <a:ea typeface="Antic Bold" panose="020B0604020202020204" charset="0"/>
              </a:rPr>
              <a:t>By the end of Year 4 children are expected to be able to recall all times tables up to 12 x 12 with a response time of less that 6 seconds. </a:t>
            </a:r>
          </a:p>
          <a:p>
            <a:endParaRPr lang="en-US" sz="3600" dirty="0">
              <a:latin typeface="Antic Bold" panose="020B0604020202020204" charset="0"/>
              <a:ea typeface="Antic Bold" panose="020B0604020202020204" charset="0"/>
            </a:endParaRPr>
          </a:p>
          <a:p>
            <a:r>
              <a:rPr lang="en-US" sz="3600" dirty="0">
                <a:latin typeface="Antic Bold" panose="020B0604020202020204" charset="0"/>
                <a:ea typeface="Antic Bold" panose="020B0604020202020204" charset="0"/>
              </a:rPr>
              <a:t>Every child in Year 4 will sit a government times table test called the MTC in June of Year 4. </a:t>
            </a:r>
            <a:endParaRPr lang="en-GB" sz="3600" dirty="0">
              <a:latin typeface="Antic Bold" panose="020B0604020202020204" charset="0"/>
              <a:ea typeface="Antic Bold" panose="020B0604020202020204" charset="0"/>
            </a:endParaRPr>
          </a:p>
        </p:txBody>
      </p:sp>
    </p:spTree>
    <p:extLst>
      <p:ext uri="{BB962C8B-B14F-4D97-AF65-F5344CB8AC3E}">
        <p14:creationId xmlns:p14="http://schemas.microsoft.com/office/powerpoint/2010/main" val="24632532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391" y="-5715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GB"/>
          </a:p>
        </p:txBody>
      </p:sp>
      <p:grpSp>
        <p:nvGrpSpPr>
          <p:cNvPr id="3" name="Group 3"/>
          <p:cNvGrpSpPr/>
          <p:nvPr/>
        </p:nvGrpSpPr>
        <p:grpSpPr>
          <a:xfrm>
            <a:off x="642546" y="682061"/>
            <a:ext cx="17002907" cy="1800486"/>
            <a:chOff x="0" y="0"/>
            <a:chExt cx="4478132" cy="474202"/>
          </a:xfrm>
        </p:grpSpPr>
        <p:sp>
          <p:nvSpPr>
            <p:cNvPr id="4" name="Freeform 4"/>
            <p:cNvSpPr/>
            <p:nvPr/>
          </p:nvSpPr>
          <p:spPr>
            <a:xfrm>
              <a:off x="0" y="0"/>
              <a:ext cx="4478132" cy="474202"/>
            </a:xfrm>
            <a:custGeom>
              <a:avLst/>
              <a:gdLst/>
              <a:ahLst/>
              <a:cxnLst/>
              <a:rect l="l" t="t" r="r" b="b"/>
              <a:pathLst>
                <a:path w="4478132" h="474202">
                  <a:moveTo>
                    <a:pt x="4478132" y="0"/>
                  </a:moveTo>
                  <a:lnTo>
                    <a:pt x="0" y="0"/>
                  </a:lnTo>
                  <a:lnTo>
                    <a:pt x="101600" y="237101"/>
                  </a:lnTo>
                  <a:lnTo>
                    <a:pt x="0" y="474202"/>
                  </a:lnTo>
                  <a:lnTo>
                    <a:pt x="4478132" y="474202"/>
                  </a:lnTo>
                  <a:lnTo>
                    <a:pt x="4376532" y="237101"/>
                  </a:lnTo>
                  <a:lnTo>
                    <a:pt x="4478132" y="0"/>
                  </a:lnTo>
                  <a:close/>
                </a:path>
              </a:pathLst>
            </a:custGeom>
            <a:solidFill>
              <a:srgbClr val="3D4984"/>
            </a:solidFill>
          </p:spPr>
          <p:txBody>
            <a:bodyPr/>
            <a:lstStyle/>
            <a:p>
              <a:endParaRPr lang="en-GB"/>
            </a:p>
          </p:txBody>
        </p:sp>
        <p:sp>
          <p:nvSpPr>
            <p:cNvPr id="5" name="TextBox 5"/>
            <p:cNvSpPr txBox="1"/>
            <p:nvPr/>
          </p:nvSpPr>
          <p:spPr>
            <a:xfrm>
              <a:off x="88900" y="-38100"/>
              <a:ext cx="4300332" cy="512302"/>
            </a:xfrm>
            <a:prstGeom prst="rect">
              <a:avLst/>
            </a:prstGeom>
          </p:spPr>
          <p:txBody>
            <a:bodyPr lIns="50800" tIns="50800" rIns="50800" bIns="50800" rtlCol="0" anchor="ctr"/>
            <a:lstStyle/>
            <a:p>
              <a:pPr algn="ctr">
                <a:lnSpc>
                  <a:spcPts val="2748"/>
                </a:lnSpc>
              </a:pPr>
              <a:endParaRPr/>
            </a:p>
          </p:txBody>
        </p:sp>
      </p:grpSp>
      <p:sp>
        <p:nvSpPr>
          <p:cNvPr id="6" name="TextBox 6"/>
          <p:cNvSpPr txBox="1"/>
          <p:nvPr/>
        </p:nvSpPr>
        <p:spPr>
          <a:xfrm>
            <a:off x="1028700" y="733425"/>
            <a:ext cx="16230600" cy="1582100"/>
          </a:xfrm>
          <a:prstGeom prst="rect">
            <a:avLst/>
          </a:prstGeom>
        </p:spPr>
        <p:txBody>
          <a:bodyPr lIns="0" tIns="0" rIns="0" bIns="0" rtlCol="0" anchor="t">
            <a:spAutoFit/>
          </a:bodyPr>
          <a:lstStyle/>
          <a:p>
            <a:pPr algn="ctr">
              <a:lnSpc>
                <a:spcPts val="13999"/>
              </a:lnSpc>
            </a:pPr>
            <a:r>
              <a:rPr lang="en-US" sz="9950">
                <a:solidFill>
                  <a:srgbClr val="FFFFFF"/>
                </a:solidFill>
                <a:latin typeface="Scripter"/>
              </a:rPr>
              <a:t>Class Dojo</a:t>
            </a:r>
            <a:endParaRPr lang="en-US" sz="9999">
              <a:solidFill>
                <a:srgbClr val="FFFFFF"/>
              </a:solidFill>
              <a:latin typeface="Scripter"/>
            </a:endParaRPr>
          </a:p>
        </p:txBody>
      </p:sp>
      <p:sp>
        <p:nvSpPr>
          <p:cNvPr id="7" name="TextBox 7"/>
          <p:cNvSpPr txBox="1"/>
          <p:nvPr/>
        </p:nvSpPr>
        <p:spPr>
          <a:xfrm>
            <a:off x="336272" y="2992290"/>
            <a:ext cx="17794029" cy="7047891"/>
          </a:xfrm>
          <a:prstGeom prst="rect">
            <a:avLst/>
          </a:prstGeom>
        </p:spPr>
        <p:txBody>
          <a:bodyPr wrap="square" lIns="0" tIns="0" rIns="0" bIns="0" rtlCol="0" anchor="t">
            <a:spAutoFit/>
          </a:bodyPr>
          <a:lstStyle/>
          <a:p>
            <a:pPr>
              <a:lnSpc>
                <a:spcPts val="7000"/>
              </a:lnSpc>
            </a:pPr>
            <a:r>
              <a:rPr lang="en-US" sz="2800" dirty="0">
                <a:solidFill>
                  <a:srgbClr val="000000"/>
                </a:solidFill>
                <a:latin typeface="Antic Bold"/>
              </a:rPr>
              <a:t>We use Class Dojo at The Walsh Schools. This is a reward system that award points for good behaviour. Our values and golden promises are on there too!</a:t>
            </a:r>
          </a:p>
          <a:p>
            <a:pPr>
              <a:lnSpc>
                <a:spcPts val="7000"/>
              </a:lnSpc>
            </a:pPr>
            <a:r>
              <a:rPr lang="en-US" sz="2800" dirty="0">
                <a:solidFill>
                  <a:srgbClr val="000000"/>
                </a:solidFill>
                <a:latin typeface="Antic Bold"/>
                <a:ea typeface="Antic Bold"/>
              </a:rPr>
              <a:t>You will be given a QR code to access your child's account, when their monster hatches they can </a:t>
            </a:r>
            <a:r>
              <a:rPr lang="en-US" sz="2800" dirty="0" err="1">
                <a:solidFill>
                  <a:srgbClr val="000000"/>
                </a:solidFill>
                <a:latin typeface="Antic Bold"/>
                <a:ea typeface="Antic Bold"/>
              </a:rPr>
              <a:t>personalise</a:t>
            </a:r>
            <a:r>
              <a:rPr lang="en-US" sz="2800" dirty="0">
                <a:solidFill>
                  <a:srgbClr val="000000"/>
                </a:solidFill>
                <a:latin typeface="Antic Bold"/>
                <a:ea typeface="Antic Bold"/>
              </a:rPr>
              <a:t> it to make it their own. When they reach 100 dojo points they will</a:t>
            </a:r>
          </a:p>
          <a:p>
            <a:pPr>
              <a:lnSpc>
                <a:spcPts val="7000"/>
              </a:lnSpc>
            </a:pPr>
            <a:r>
              <a:rPr lang="en-US" sz="2800" dirty="0">
                <a:solidFill>
                  <a:srgbClr val="000000"/>
                </a:solidFill>
                <a:latin typeface="Antic Bold"/>
                <a:ea typeface="Antic Bold"/>
              </a:rPr>
              <a:t>receive a ticket which can be traded for a mufti-day (only on Fridays). </a:t>
            </a:r>
          </a:p>
          <a:p>
            <a:pPr>
              <a:lnSpc>
                <a:spcPts val="7000"/>
              </a:lnSpc>
            </a:pPr>
            <a:r>
              <a:rPr lang="en-US" sz="2800" dirty="0">
                <a:solidFill>
                  <a:srgbClr val="000000"/>
                </a:solidFill>
                <a:latin typeface="Antic Bold"/>
                <a:ea typeface="Antic Bold"/>
              </a:rPr>
              <a:t>You will receive instructions on how to connect to the account as a parent. </a:t>
            </a:r>
          </a:p>
          <a:p>
            <a:pPr>
              <a:lnSpc>
                <a:spcPts val="7000"/>
              </a:lnSpc>
            </a:pPr>
            <a:r>
              <a:rPr lang="en-US" sz="2800" dirty="0">
                <a:solidFill>
                  <a:srgbClr val="000000"/>
                </a:solidFill>
                <a:latin typeface="Antic Bold"/>
                <a:ea typeface="Antic Bold"/>
              </a:rPr>
              <a:t>This is completely FREE and allows you to track your child’s behaviour, message class teachers and see your child’s shared learning. </a:t>
            </a:r>
          </a:p>
        </p:txBody>
      </p:sp>
      <p:pic>
        <p:nvPicPr>
          <p:cNvPr id="9" name="Picture 8" descr="A screenshot of a computer&#10;&#10;Description automatically generated">
            <a:extLst>
              <a:ext uri="{FF2B5EF4-FFF2-40B4-BE49-F238E27FC236}">
                <a16:creationId xmlns:a16="http://schemas.microsoft.com/office/drawing/2014/main" id="{112DDCAC-3491-4A52-137D-2276F0B04450}"/>
              </a:ext>
            </a:extLst>
          </p:cNvPr>
          <p:cNvPicPr>
            <a:picLocks noChangeAspect="1"/>
          </p:cNvPicPr>
          <p:nvPr/>
        </p:nvPicPr>
        <p:blipFill rotWithShape="1">
          <a:blip r:embed="rId3"/>
          <a:srcRect l="32757" t="25037" r="34131" b="20469"/>
          <a:stretch/>
        </p:blipFill>
        <p:spPr>
          <a:xfrm>
            <a:off x="15536577" y="402299"/>
            <a:ext cx="2593725" cy="2400322"/>
          </a:xfrm>
          <a:prstGeom prst="rect">
            <a:avLst/>
          </a:prstGeom>
        </p:spPr>
      </p:pic>
    </p:spTree>
    <p:extLst>
      <p:ext uri="{BB962C8B-B14F-4D97-AF65-F5344CB8AC3E}">
        <p14:creationId xmlns:p14="http://schemas.microsoft.com/office/powerpoint/2010/main" val="5727987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GB"/>
          </a:p>
        </p:txBody>
      </p:sp>
      <p:grpSp>
        <p:nvGrpSpPr>
          <p:cNvPr id="3" name="Group 3"/>
          <p:cNvGrpSpPr/>
          <p:nvPr/>
        </p:nvGrpSpPr>
        <p:grpSpPr>
          <a:xfrm>
            <a:off x="642546" y="128457"/>
            <a:ext cx="17002907" cy="1800486"/>
            <a:chOff x="0" y="0"/>
            <a:chExt cx="4478132" cy="474202"/>
          </a:xfrm>
        </p:grpSpPr>
        <p:sp>
          <p:nvSpPr>
            <p:cNvPr id="4" name="Freeform 4"/>
            <p:cNvSpPr/>
            <p:nvPr/>
          </p:nvSpPr>
          <p:spPr>
            <a:xfrm>
              <a:off x="0" y="0"/>
              <a:ext cx="4478132" cy="474202"/>
            </a:xfrm>
            <a:custGeom>
              <a:avLst/>
              <a:gdLst/>
              <a:ahLst/>
              <a:cxnLst/>
              <a:rect l="l" t="t" r="r" b="b"/>
              <a:pathLst>
                <a:path w="4478132" h="474202">
                  <a:moveTo>
                    <a:pt x="4478132" y="0"/>
                  </a:moveTo>
                  <a:lnTo>
                    <a:pt x="0" y="0"/>
                  </a:lnTo>
                  <a:lnTo>
                    <a:pt x="101600" y="237101"/>
                  </a:lnTo>
                  <a:lnTo>
                    <a:pt x="0" y="474202"/>
                  </a:lnTo>
                  <a:lnTo>
                    <a:pt x="4478132" y="474202"/>
                  </a:lnTo>
                  <a:lnTo>
                    <a:pt x="4376532" y="237101"/>
                  </a:lnTo>
                  <a:lnTo>
                    <a:pt x="4478132" y="0"/>
                  </a:lnTo>
                  <a:close/>
                </a:path>
              </a:pathLst>
            </a:custGeom>
            <a:solidFill>
              <a:srgbClr val="3D4984"/>
            </a:solidFill>
          </p:spPr>
          <p:txBody>
            <a:bodyPr/>
            <a:lstStyle/>
            <a:p>
              <a:endParaRPr lang="en-GB"/>
            </a:p>
          </p:txBody>
        </p:sp>
        <p:sp>
          <p:nvSpPr>
            <p:cNvPr id="5" name="TextBox 5"/>
            <p:cNvSpPr txBox="1"/>
            <p:nvPr/>
          </p:nvSpPr>
          <p:spPr>
            <a:xfrm>
              <a:off x="88900" y="-38100"/>
              <a:ext cx="4300332" cy="512302"/>
            </a:xfrm>
            <a:prstGeom prst="rect">
              <a:avLst/>
            </a:prstGeom>
          </p:spPr>
          <p:txBody>
            <a:bodyPr lIns="50800" tIns="50800" rIns="50800" bIns="50800" rtlCol="0" anchor="ctr"/>
            <a:lstStyle/>
            <a:p>
              <a:pPr algn="ctr">
                <a:lnSpc>
                  <a:spcPts val="2748"/>
                </a:lnSpc>
              </a:pPr>
              <a:endParaRPr/>
            </a:p>
          </p:txBody>
        </p:sp>
      </p:grpSp>
      <p:sp>
        <p:nvSpPr>
          <p:cNvPr id="6" name="TextBox 6"/>
          <p:cNvSpPr txBox="1"/>
          <p:nvPr/>
        </p:nvSpPr>
        <p:spPr>
          <a:xfrm>
            <a:off x="920701" y="-25401"/>
            <a:ext cx="16230600" cy="1582100"/>
          </a:xfrm>
          <a:prstGeom prst="rect">
            <a:avLst/>
          </a:prstGeom>
        </p:spPr>
        <p:txBody>
          <a:bodyPr lIns="0" tIns="0" rIns="0" bIns="0" rtlCol="0" anchor="t">
            <a:spAutoFit/>
          </a:bodyPr>
          <a:lstStyle/>
          <a:p>
            <a:pPr algn="ctr">
              <a:lnSpc>
                <a:spcPts val="13999"/>
              </a:lnSpc>
            </a:pPr>
            <a:r>
              <a:rPr lang="en-US" sz="9950">
                <a:solidFill>
                  <a:srgbClr val="FFFFFF"/>
                </a:solidFill>
                <a:latin typeface="Scripter"/>
              </a:rPr>
              <a:t>Transition Day</a:t>
            </a:r>
            <a:endParaRPr lang="en-US" sz="9999">
              <a:solidFill>
                <a:srgbClr val="FFFFFF"/>
              </a:solidFill>
              <a:latin typeface="Scripter"/>
            </a:endParaRPr>
          </a:p>
        </p:txBody>
      </p:sp>
      <p:grpSp>
        <p:nvGrpSpPr>
          <p:cNvPr id="7" name="Group 7"/>
          <p:cNvGrpSpPr/>
          <p:nvPr/>
        </p:nvGrpSpPr>
        <p:grpSpPr>
          <a:xfrm rot="-208414">
            <a:off x="186898" y="2312245"/>
            <a:ext cx="17524040" cy="6700837"/>
            <a:chOff x="0" y="0"/>
            <a:chExt cx="4221470" cy="1614204"/>
          </a:xfrm>
        </p:grpSpPr>
        <p:sp>
          <p:nvSpPr>
            <p:cNvPr id="8" name="Freeform 8"/>
            <p:cNvSpPr/>
            <p:nvPr/>
          </p:nvSpPr>
          <p:spPr>
            <a:xfrm>
              <a:off x="0" y="0"/>
              <a:ext cx="4221470" cy="1614204"/>
            </a:xfrm>
            <a:custGeom>
              <a:avLst/>
              <a:gdLst/>
              <a:ahLst/>
              <a:cxnLst/>
              <a:rect l="l" t="t" r="r" b="b"/>
              <a:pathLst>
                <a:path w="4221470" h="1614204">
                  <a:moveTo>
                    <a:pt x="0" y="0"/>
                  </a:moveTo>
                  <a:lnTo>
                    <a:pt x="4221470" y="0"/>
                  </a:lnTo>
                  <a:lnTo>
                    <a:pt x="4221470" y="1614204"/>
                  </a:lnTo>
                  <a:lnTo>
                    <a:pt x="0" y="1614204"/>
                  </a:lnTo>
                  <a:close/>
                </a:path>
              </a:pathLst>
            </a:custGeom>
            <a:solidFill>
              <a:srgbClr val="FFFFFF"/>
            </a:solidFill>
            <a:ln w="38100" cap="sq">
              <a:solidFill>
                <a:srgbClr val="3D4984"/>
              </a:solidFill>
              <a:prstDash val="solid"/>
              <a:miter/>
            </a:ln>
          </p:spPr>
          <p:txBody>
            <a:bodyPr/>
            <a:lstStyle/>
            <a:p>
              <a:endParaRPr lang="en-GB"/>
            </a:p>
          </p:txBody>
        </p:sp>
        <p:sp>
          <p:nvSpPr>
            <p:cNvPr id="9" name="TextBox 9"/>
            <p:cNvSpPr txBox="1"/>
            <p:nvPr/>
          </p:nvSpPr>
          <p:spPr>
            <a:xfrm>
              <a:off x="0" y="-28575"/>
              <a:ext cx="4221470" cy="1642779"/>
            </a:xfrm>
            <a:prstGeom prst="rect">
              <a:avLst/>
            </a:prstGeom>
          </p:spPr>
          <p:txBody>
            <a:bodyPr lIns="48336" tIns="48336" rIns="48336" bIns="48336" rtlCol="0" anchor="ctr"/>
            <a:lstStyle/>
            <a:p>
              <a:pPr algn="ctr">
                <a:lnSpc>
                  <a:spcPts val="2660"/>
                </a:lnSpc>
              </a:pPr>
              <a:endParaRPr/>
            </a:p>
          </p:txBody>
        </p:sp>
      </p:grpSp>
      <p:grpSp>
        <p:nvGrpSpPr>
          <p:cNvPr id="10" name="Group 10"/>
          <p:cNvGrpSpPr/>
          <p:nvPr/>
        </p:nvGrpSpPr>
        <p:grpSpPr>
          <a:xfrm rot="191834">
            <a:off x="354502" y="2743783"/>
            <a:ext cx="17117410" cy="6700837"/>
            <a:chOff x="0" y="0"/>
            <a:chExt cx="4123514" cy="1614204"/>
          </a:xfrm>
        </p:grpSpPr>
        <p:sp>
          <p:nvSpPr>
            <p:cNvPr id="11" name="Freeform 11"/>
            <p:cNvSpPr/>
            <p:nvPr/>
          </p:nvSpPr>
          <p:spPr>
            <a:xfrm>
              <a:off x="0" y="0"/>
              <a:ext cx="4123514" cy="1614204"/>
            </a:xfrm>
            <a:custGeom>
              <a:avLst/>
              <a:gdLst/>
              <a:ahLst/>
              <a:cxnLst/>
              <a:rect l="l" t="t" r="r" b="b"/>
              <a:pathLst>
                <a:path w="4123514" h="1614204">
                  <a:moveTo>
                    <a:pt x="0" y="0"/>
                  </a:moveTo>
                  <a:lnTo>
                    <a:pt x="4123514" y="0"/>
                  </a:lnTo>
                  <a:lnTo>
                    <a:pt x="4123514" y="1614204"/>
                  </a:lnTo>
                  <a:lnTo>
                    <a:pt x="0" y="1614204"/>
                  </a:lnTo>
                  <a:close/>
                </a:path>
              </a:pathLst>
            </a:custGeom>
            <a:solidFill>
              <a:srgbClr val="FFFFFF"/>
            </a:solidFill>
            <a:ln w="38100" cap="sq">
              <a:solidFill>
                <a:srgbClr val="3D4984"/>
              </a:solidFill>
              <a:prstDash val="solid"/>
              <a:miter/>
            </a:ln>
          </p:spPr>
          <p:txBody>
            <a:bodyPr/>
            <a:lstStyle/>
            <a:p>
              <a:endParaRPr lang="en-GB"/>
            </a:p>
          </p:txBody>
        </p:sp>
        <p:sp>
          <p:nvSpPr>
            <p:cNvPr id="12" name="TextBox 12"/>
            <p:cNvSpPr txBox="1"/>
            <p:nvPr/>
          </p:nvSpPr>
          <p:spPr>
            <a:xfrm>
              <a:off x="0" y="-28575"/>
              <a:ext cx="4123514" cy="1642779"/>
            </a:xfrm>
            <a:prstGeom prst="rect">
              <a:avLst/>
            </a:prstGeom>
          </p:spPr>
          <p:txBody>
            <a:bodyPr lIns="48336" tIns="48336" rIns="48336" bIns="48336" rtlCol="0" anchor="ctr"/>
            <a:lstStyle/>
            <a:p>
              <a:pPr algn="ctr">
                <a:lnSpc>
                  <a:spcPts val="2660"/>
                </a:lnSpc>
              </a:pPr>
              <a:endParaRPr/>
            </a:p>
          </p:txBody>
        </p:sp>
      </p:grpSp>
      <p:grpSp>
        <p:nvGrpSpPr>
          <p:cNvPr id="13" name="Group 13"/>
          <p:cNvGrpSpPr/>
          <p:nvPr/>
        </p:nvGrpSpPr>
        <p:grpSpPr>
          <a:xfrm rot="-66823">
            <a:off x="357497" y="2583228"/>
            <a:ext cx="16838272" cy="6700837"/>
            <a:chOff x="0" y="0"/>
            <a:chExt cx="4056271" cy="1614204"/>
          </a:xfrm>
        </p:grpSpPr>
        <p:sp>
          <p:nvSpPr>
            <p:cNvPr id="14" name="Freeform 14"/>
            <p:cNvSpPr/>
            <p:nvPr/>
          </p:nvSpPr>
          <p:spPr>
            <a:xfrm>
              <a:off x="0" y="0"/>
              <a:ext cx="4056271" cy="1614204"/>
            </a:xfrm>
            <a:custGeom>
              <a:avLst/>
              <a:gdLst/>
              <a:ahLst/>
              <a:cxnLst/>
              <a:rect l="l" t="t" r="r" b="b"/>
              <a:pathLst>
                <a:path w="4056271" h="1614204">
                  <a:moveTo>
                    <a:pt x="0" y="0"/>
                  </a:moveTo>
                  <a:lnTo>
                    <a:pt x="4056271" y="0"/>
                  </a:lnTo>
                  <a:lnTo>
                    <a:pt x="4056271" y="1614204"/>
                  </a:lnTo>
                  <a:lnTo>
                    <a:pt x="0" y="1614204"/>
                  </a:lnTo>
                  <a:close/>
                </a:path>
              </a:pathLst>
            </a:custGeom>
            <a:solidFill>
              <a:srgbClr val="FFFFFF"/>
            </a:solidFill>
            <a:ln w="38100" cap="sq">
              <a:solidFill>
                <a:srgbClr val="3D4984"/>
              </a:solidFill>
              <a:prstDash val="solid"/>
              <a:miter/>
            </a:ln>
          </p:spPr>
          <p:txBody>
            <a:bodyPr/>
            <a:lstStyle/>
            <a:p>
              <a:endParaRPr lang="en-GB"/>
            </a:p>
          </p:txBody>
        </p:sp>
        <p:sp>
          <p:nvSpPr>
            <p:cNvPr id="15" name="TextBox 15"/>
            <p:cNvSpPr txBox="1"/>
            <p:nvPr/>
          </p:nvSpPr>
          <p:spPr>
            <a:xfrm>
              <a:off x="0" y="-28575"/>
              <a:ext cx="4056271" cy="1642779"/>
            </a:xfrm>
            <a:prstGeom prst="rect">
              <a:avLst/>
            </a:prstGeom>
          </p:spPr>
          <p:txBody>
            <a:bodyPr lIns="48336" tIns="48336" rIns="48336" bIns="48336" rtlCol="0" anchor="ctr"/>
            <a:lstStyle/>
            <a:p>
              <a:pPr algn="ctr">
                <a:lnSpc>
                  <a:spcPts val="2660"/>
                </a:lnSpc>
              </a:pPr>
              <a:endParaRPr/>
            </a:p>
          </p:txBody>
        </p:sp>
      </p:grpSp>
      <p:grpSp>
        <p:nvGrpSpPr>
          <p:cNvPr id="16" name="Group 16"/>
          <p:cNvGrpSpPr/>
          <p:nvPr/>
        </p:nvGrpSpPr>
        <p:grpSpPr>
          <a:xfrm>
            <a:off x="357881" y="2622709"/>
            <a:ext cx="17287573" cy="6700837"/>
            <a:chOff x="0" y="0"/>
            <a:chExt cx="4164506" cy="1614204"/>
          </a:xfrm>
        </p:grpSpPr>
        <p:sp>
          <p:nvSpPr>
            <p:cNvPr id="17" name="Freeform 17"/>
            <p:cNvSpPr/>
            <p:nvPr/>
          </p:nvSpPr>
          <p:spPr>
            <a:xfrm>
              <a:off x="0" y="0"/>
              <a:ext cx="4164506" cy="1614204"/>
            </a:xfrm>
            <a:custGeom>
              <a:avLst/>
              <a:gdLst/>
              <a:ahLst/>
              <a:cxnLst/>
              <a:rect l="l" t="t" r="r" b="b"/>
              <a:pathLst>
                <a:path w="4164506" h="1614204">
                  <a:moveTo>
                    <a:pt x="0" y="0"/>
                  </a:moveTo>
                  <a:lnTo>
                    <a:pt x="4164506" y="0"/>
                  </a:lnTo>
                  <a:lnTo>
                    <a:pt x="4164506" y="1614204"/>
                  </a:lnTo>
                  <a:lnTo>
                    <a:pt x="0" y="1614204"/>
                  </a:lnTo>
                  <a:close/>
                </a:path>
              </a:pathLst>
            </a:custGeom>
            <a:solidFill>
              <a:srgbClr val="FFFFFF"/>
            </a:solidFill>
            <a:ln w="38100" cap="sq">
              <a:solidFill>
                <a:srgbClr val="3D4984"/>
              </a:solidFill>
              <a:prstDash val="solid"/>
              <a:miter/>
            </a:ln>
          </p:spPr>
          <p:txBody>
            <a:bodyPr/>
            <a:lstStyle/>
            <a:p>
              <a:endParaRPr lang="en-GB"/>
            </a:p>
          </p:txBody>
        </p:sp>
        <p:sp>
          <p:nvSpPr>
            <p:cNvPr id="18" name="TextBox 18"/>
            <p:cNvSpPr txBox="1"/>
            <p:nvPr/>
          </p:nvSpPr>
          <p:spPr>
            <a:xfrm>
              <a:off x="0" y="-28575"/>
              <a:ext cx="4164506" cy="1642779"/>
            </a:xfrm>
            <a:prstGeom prst="rect">
              <a:avLst/>
            </a:prstGeom>
          </p:spPr>
          <p:txBody>
            <a:bodyPr lIns="48336" tIns="48336" rIns="48336" bIns="48336" rtlCol="0" anchor="ctr"/>
            <a:lstStyle/>
            <a:p>
              <a:pPr algn="ctr">
                <a:lnSpc>
                  <a:spcPts val="2660"/>
                </a:lnSpc>
              </a:pPr>
              <a:endParaRPr/>
            </a:p>
          </p:txBody>
        </p:sp>
      </p:grpSp>
      <p:sp>
        <p:nvSpPr>
          <p:cNvPr id="19" name="TextBox 19"/>
          <p:cNvSpPr txBox="1"/>
          <p:nvPr/>
        </p:nvSpPr>
        <p:spPr>
          <a:xfrm>
            <a:off x="812702" y="3024455"/>
            <a:ext cx="16446598" cy="6621749"/>
          </a:xfrm>
          <a:prstGeom prst="rect">
            <a:avLst/>
          </a:prstGeom>
        </p:spPr>
        <p:txBody>
          <a:bodyPr lIns="0" tIns="0" rIns="0" bIns="0" rtlCol="0" anchor="t">
            <a:spAutoFit/>
          </a:bodyPr>
          <a:lstStyle/>
          <a:p>
            <a:pPr algn="ctr">
              <a:lnSpc>
                <a:spcPts val="5209"/>
              </a:lnSpc>
            </a:pPr>
            <a:r>
              <a:rPr lang="en-US" sz="3700" dirty="0">
                <a:solidFill>
                  <a:srgbClr val="000000"/>
                </a:solidFill>
                <a:latin typeface="Antic"/>
              </a:rPr>
              <a:t>On the morning of Wednesday 1</a:t>
            </a:r>
            <a:r>
              <a:rPr lang="en-US" sz="3700" baseline="30000" dirty="0">
                <a:solidFill>
                  <a:srgbClr val="000000"/>
                </a:solidFill>
                <a:latin typeface="Antic"/>
              </a:rPr>
              <a:t>st</a:t>
            </a:r>
            <a:r>
              <a:rPr lang="en-US" sz="3700">
                <a:solidFill>
                  <a:srgbClr val="000000"/>
                </a:solidFill>
                <a:latin typeface="Antic"/>
              </a:rPr>
              <a:t> July 2026, your child will come into school to </a:t>
            </a:r>
            <a:r>
              <a:rPr lang="en-US" sz="3700" dirty="0">
                <a:solidFill>
                  <a:srgbClr val="000000"/>
                </a:solidFill>
                <a:latin typeface="Antic"/>
              </a:rPr>
              <a:t>attend their transition day. If your child attends Walsh Infant School, they will be escorted over by members of staff. If your child attends another school, they will need to be dropped off to Walsh Junior School by yourselves at 9:15am. They will need to arrive through the school office.</a:t>
            </a:r>
          </a:p>
          <a:p>
            <a:pPr algn="ctr">
              <a:lnSpc>
                <a:spcPts val="5209"/>
              </a:lnSpc>
            </a:pPr>
            <a:endParaRPr lang="en-US" dirty="0">
              <a:ea typeface="Calibri"/>
              <a:cs typeface="Calibri"/>
            </a:endParaRPr>
          </a:p>
          <a:p>
            <a:pPr algn="ctr">
              <a:lnSpc>
                <a:spcPts val="5209"/>
              </a:lnSpc>
            </a:pPr>
            <a:r>
              <a:rPr lang="en-US" sz="3700" dirty="0">
                <a:solidFill>
                  <a:srgbClr val="000000"/>
                </a:solidFill>
                <a:latin typeface="Antic"/>
              </a:rPr>
              <a:t>They will meet their new class teacher, LSA and new class for the first time. On this morning, they will take part in lots of engaging activities to help them to settle into their new school and build connections to their new school community.</a:t>
            </a:r>
            <a:endParaRPr lang="en-US" dirty="0"/>
          </a:p>
          <a:p>
            <a:pPr algn="ctr">
              <a:lnSpc>
                <a:spcPts val="5209"/>
              </a:lnSpc>
            </a:pPr>
            <a:endParaRPr lang="en-US" sz="3700" dirty="0">
              <a:solidFill>
                <a:srgbClr val="000000"/>
              </a:solidFill>
              <a:latin typeface="Antic"/>
              <a:ea typeface="Antic"/>
            </a:endParaRPr>
          </a:p>
        </p:txBody>
      </p:sp>
    </p:spTree>
    <p:extLst>
      <p:ext uri="{BB962C8B-B14F-4D97-AF65-F5344CB8AC3E}">
        <p14:creationId xmlns:p14="http://schemas.microsoft.com/office/powerpoint/2010/main" val="7901175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GB"/>
          </a:p>
        </p:txBody>
      </p:sp>
      <p:grpSp>
        <p:nvGrpSpPr>
          <p:cNvPr id="3" name="Group 3"/>
          <p:cNvGrpSpPr/>
          <p:nvPr/>
        </p:nvGrpSpPr>
        <p:grpSpPr>
          <a:xfrm>
            <a:off x="794028" y="4246011"/>
            <a:ext cx="17002907" cy="1800486"/>
            <a:chOff x="0" y="0"/>
            <a:chExt cx="4478132" cy="474202"/>
          </a:xfrm>
        </p:grpSpPr>
        <p:sp>
          <p:nvSpPr>
            <p:cNvPr id="4" name="Freeform 4"/>
            <p:cNvSpPr/>
            <p:nvPr/>
          </p:nvSpPr>
          <p:spPr>
            <a:xfrm>
              <a:off x="0" y="0"/>
              <a:ext cx="4478132" cy="474202"/>
            </a:xfrm>
            <a:custGeom>
              <a:avLst/>
              <a:gdLst/>
              <a:ahLst/>
              <a:cxnLst/>
              <a:rect l="l" t="t" r="r" b="b"/>
              <a:pathLst>
                <a:path w="4478132" h="474202">
                  <a:moveTo>
                    <a:pt x="4478132" y="0"/>
                  </a:moveTo>
                  <a:lnTo>
                    <a:pt x="0" y="0"/>
                  </a:lnTo>
                  <a:lnTo>
                    <a:pt x="101600" y="237101"/>
                  </a:lnTo>
                  <a:lnTo>
                    <a:pt x="0" y="474202"/>
                  </a:lnTo>
                  <a:lnTo>
                    <a:pt x="4478132" y="474202"/>
                  </a:lnTo>
                  <a:lnTo>
                    <a:pt x="4376532" y="237101"/>
                  </a:lnTo>
                  <a:lnTo>
                    <a:pt x="4478132" y="0"/>
                  </a:lnTo>
                  <a:close/>
                </a:path>
              </a:pathLst>
            </a:custGeom>
            <a:solidFill>
              <a:srgbClr val="3D4984"/>
            </a:solidFill>
          </p:spPr>
          <p:txBody>
            <a:bodyPr/>
            <a:lstStyle/>
            <a:p>
              <a:endParaRPr lang="en-GB"/>
            </a:p>
          </p:txBody>
        </p:sp>
        <p:sp>
          <p:nvSpPr>
            <p:cNvPr id="5" name="TextBox 5"/>
            <p:cNvSpPr txBox="1"/>
            <p:nvPr/>
          </p:nvSpPr>
          <p:spPr>
            <a:xfrm>
              <a:off x="88900" y="-38100"/>
              <a:ext cx="4300332" cy="512302"/>
            </a:xfrm>
            <a:prstGeom prst="rect">
              <a:avLst/>
            </a:prstGeom>
          </p:spPr>
          <p:txBody>
            <a:bodyPr lIns="50800" tIns="50800" rIns="50800" bIns="50800" rtlCol="0" anchor="ctr"/>
            <a:lstStyle/>
            <a:p>
              <a:pPr algn="ctr">
                <a:lnSpc>
                  <a:spcPts val="2748"/>
                </a:lnSpc>
              </a:pPr>
              <a:endParaRPr/>
            </a:p>
          </p:txBody>
        </p:sp>
      </p:grpSp>
      <p:sp>
        <p:nvSpPr>
          <p:cNvPr id="6" name="TextBox 6"/>
          <p:cNvSpPr txBox="1"/>
          <p:nvPr/>
        </p:nvSpPr>
        <p:spPr>
          <a:xfrm>
            <a:off x="1182352" y="4353804"/>
            <a:ext cx="16230600" cy="1582100"/>
          </a:xfrm>
          <a:prstGeom prst="rect">
            <a:avLst/>
          </a:prstGeom>
        </p:spPr>
        <p:txBody>
          <a:bodyPr lIns="0" tIns="0" rIns="0" bIns="0" rtlCol="0" anchor="t">
            <a:spAutoFit/>
          </a:bodyPr>
          <a:lstStyle/>
          <a:p>
            <a:pPr algn="ctr">
              <a:lnSpc>
                <a:spcPts val="13999"/>
              </a:lnSpc>
            </a:pPr>
            <a:r>
              <a:rPr lang="en-US" sz="9950" dirty="0">
                <a:solidFill>
                  <a:srgbClr val="FFFFFF"/>
                </a:solidFill>
                <a:latin typeface="Scripter"/>
              </a:rPr>
              <a:t>Questions</a:t>
            </a:r>
            <a:endParaRPr lang="en-US" sz="9999" dirty="0">
              <a:solidFill>
                <a:srgbClr val="FFFFFF"/>
              </a:solidFill>
              <a:latin typeface="Scripter"/>
            </a:endParaRPr>
          </a:p>
        </p:txBody>
      </p:sp>
    </p:spTree>
    <p:extLst>
      <p:ext uri="{BB962C8B-B14F-4D97-AF65-F5344CB8AC3E}">
        <p14:creationId xmlns:p14="http://schemas.microsoft.com/office/powerpoint/2010/main" val="14746944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GB" dirty="0"/>
          </a:p>
        </p:txBody>
      </p:sp>
      <p:sp>
        <p:nvSpPr>
          <p:cNvPr id="3" name="Freeform 3"/>
          <p:cNvSpPr/>
          <p:nvPr/>
        </p:nvSpPr>
        <p:spPr>
          <a:xfrm rot="5871076">
            <a:off x="-250277" y="8177639"/>
            <a:ext cx="985742" cy="1033543"/>
          </a:xfrm>
          <a:custGeom>
            <a:avLst/>
            <a:gdLst/>
            <a:ahLst/>
            <a:cxnLst/>
            <a:rect l="l" t="t" r="r" b="b"/>
            <a:pathLst>
              <a:path w="985742" h="1033543">
                <a:moveTo>
                  <a:pt x="0" y="0"/>
                </a:moveTo>
                <a:lnTo>
                  <a:pt x="985742" y="0"/>
                </a:lnTo>
                <a:lnTo>
                  <a:pt x="985742" y="1033543"/>
                </a:lnTo>
                <a:lnTo>
                  <a:pt x="0" y="1033543"/>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dirty="0"/>
          </a:p>
        </p:txBody>
      </p:sp>
      <p:sp>
        <p:nvSpPr>
          <p:cNvPr id="4" name="Freeform 4"/>
          <p:cNvSpPr/>
          <p:nvPr/>
        </p:nvSpPr>
        <p:spPr>
          <a:xfrm rot="-9991959">
            <a:off x="953233" y="9055351"/>
            <a:ext cx="985742" cy="1033543"/>
          </a:xfrm>
          <a:custGeom>
            <a:avLst/>
            <a:gdLst/>
            <a:ahLst/>
            <a:cxnLst/>
            <a:rect l="l" t="t" r="r" b="b"/>
            <a:pathLst>
              <a:path w="985742" h="1033543">
                <a:moveTo>
                  <a:pt x="0" y="0"/>
                </a:moveTo>
                <a:lnTo>
                  <a:pt x="985742" y="0"/>
                </a:lnTo>
                <a:lnTo>
                  <a:pt x="985742" y="1033543"/>
                </a:lnTo>
                <a:lnTo>
                  <a:pt x="0" y="1033543"/>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GB" dirty="0"/>
          </a:p>
        </p:txBody>
      </p:sp>
      <p:sp>
        <p:nvSpPr>
          <p:cNvPr id="5" name="Freeform 5"/>
          <p:cNvSpPr/>
          <p:nvPr/>
        </p:nvSpPr>
        <p:spPr>
          <a:xfrm rot="2245436">
            <a:off x="18558" y="9417593"/>
            <a:ext cx="985742" cy="1033543"/>
          </a:xfrm>
          <a:custGeom>
            <a:avLst/>
            <a:gdLst/>
            <a:ahLst/>
            <a:cxnLst/>
            <a:rect l="l" t="t" r="r" b="b"/>
            <a:pathLst>
              <a:path w="985742" h="1033543">
                <a:moveTo>
                  <a:pt x="0" y="0"/>
                </a:moveTo>
                <a:lnTo>
                  <a:pt x="985742" y="0"/>
                </a:lnTo>
                <a:lnTo>
                  <a:pt x="985742" y="1033543"/>
                </a:lnTo>
                <a:lnTo>
                  <a:pt x="0" y="1033543"/>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GB" dirty="0"/>
          </a:p>
        </p:txBody>
      </p:sp>
      <p:grpSp>
        <p:nvGrpSpPr>
          <p:cNvPr id="6" name="Group 6"/>
          <p:cNvGrpSpPr/>
          <p:nvPr/>
        </p:nvGrpSpPr>
        <p:grpSpPr>
          <a:xfrm>
            <a:off x="642546" y="813064"/>
            <a:ext cx="17035072" cy="1800486"/>
            <a:chOff x="0" y="0"/>
            <a:chExt cx="4486603" cy="474202"/>
          </a:xfrm>
        </p:grpSpPr>
        <p:sp>
          <p:nvSpPr>
            <p:cNvPr id="7" name="Freeform 7"/>
            <p:cNvSpPr/>
            <p:nvPr/>
          </p:nvSpPr>
          <p:spPr>
            <a:xfrm>
              <a:off x="0" y="0"/>
              <a:ext cx="4486603" cy="474202"/>
            </a:xfrm>
            <a:custGeom>
              <a:avLst/>
              <a:gdLst/>
              <a:ahLst/>
              <a:cxnLst/>
              <a:rect l="l" t="t" r="r" b="b"/>
              <a:pathLst>
                <a:path w="4486603" h="474202">
                  <a:moveTo>
                    <a:pt x="4486603" y="0"/>
                  </a:moveTo>
                  <a:lnTo>
                    <a:pt x="0" y="0"/>
                  </a:lnTo>
                  <a:lnTo>
                    <a:pt x="101600" y="237101"/>
                  </a:lnTo>
                  <a:lnTo>
                    <a:pt x="0" y="474202"/>
                  </a:lnTo>
                  <a:lnTo>
                    <a:pt x="4486603" y="474202"/>
                  </a:lnTo>
                  <a:lnTo>
                    <a:pt x="4385003" y="237101"/>
                  </a:lnTo>
                  <a:lnTo>
                    <a:pt x="4486603" y="0"/>
                  </a:lnTo>
                  <a:close/>
                </a:path>
              </a:pathLst>
            </a:custGeom>
            <a:solidFill>
              <a:srgbClr val="3D4984"/>
            </a:solidFill>
          </p:spPr>
          <p:txBody>
            <a:bodyPr/>
            <a:lstStyle/>
            <a:p>
              <a:endParaRPr lang="en-GB" dirty="0"/>
            </a:p>
          </p:txBody>
        </p:sp>
        <p:sp>
          <p:nvSpPr>
            <p:cNvPr id="8" name="TextBox 8"/>
            <p:cNvSpPr txBox="1"/>
            <p:nvPr/>
          </p:nvSpPr>
          <p:spPr>
            <a:xfrm>
              <a:off x="88900" y="-38100"/>
              <a:ext cx="4308803" cy="512302"/>
            </a:xfrm>
            <a:prstGeom prst="rect">
              <a:avLst/>
            </a:prstGeom>
          </p:spPr>
          <p:txBody>
            <a:bodyPr lIns="50800" tIns="50800" rIns="50800" bIns="50800" rtlCol="0" anchor="ctr"/>
            <a:lstStyle/>
            <a:p>
              <a:pPr algn="ctr">
                <a:lnSpc>
                  <a:spcPts val="2748"/>
                </a:lnSpc>
              </a:pPr>
              <a:endParaRPr dirty="0"/>
            </a:p>
          </p:txBody>
        </p:sp>
      </p:grpSp>
      <p:sp>
        <p:nvSpPr>
          <p:cNvPr id="9" name="TextBox 9"/>
          <p:cNvSpPr txBox="1"/>
          <p:nvPr/>
        </p:nvSpPr>
        <p:spPr>
          <a:xfrm>
            <a:off x="1028700" y="733425"/>
            <a:ext cx="16230600" cy="1583254"/>
          </a:xfrm>
          <a:prstGeom prst="rect">
            <a:avLst/>
          </a:prstGeom>
        </p:spPr>
        <p:txBody>
          <a:bodyPr lIns="0" tIns="0" rIns="0" bIns="0" rtlCol="0" anchor="t">
            <a:spAutoFit/>
          </a:bodyPr>
          <a:lstStyle/>
          <a:p>
            <a:pPr algn="ctr">
              <a:lnSpc>
                <a:spcPts val="13999"/>
              </a:lnSpc>
            </a:pPr>
            <a:r>
              <a:rPr lang="en-US" sz="9999" dirty="0">
                <a:solidFill>
                  <a:srgbClr val="FFFFFF"/>
                </a:solidFill>
                <a:latin typeface="Scripter"/>
              </a:rPr>
              <a:t>BACK TO SCHOOL 2026</a:t>
            </a:r>
          </a:p>
        </p:txBody>
      </p:sp>
      <p:sp>
        <p:nvSpPr>
          <p:cNvPr id="10" name="Freeform 10"/>
          <p:cNvSpPr/>
          <p:nvPr/>
        </p:nvSpPr>
        <p:spPr>
          <a:xfrm rot="-10800000">
            <a:off x="15922301" y="8439035"/>
            <a:ext cx="2679148" cy="2726869"/>
          </a:xfrm>
          <a:custGeom>
            <a:avLst/>
            <a:gdLst/>
            <a:ahLst/>
            <a:cxnLst/>
            <a:rect l="l" t="t" r="r" b="b"/>
            <a:pathLst>
              <a:path w="2679148" h="2726869">
                <a:moveTo>
                  <a:pt x="0" y="0"/>
                </a:moveTo>
                <a:lnTo>
                  <a:pt x="2679148" y="0"/>
                </a:lnTo>
                <a:lnTo>
                  <a:pt x="2679148" y="2726868"/>
                </a:lnTo>
                <a:lnTo>
                  <a:pt x="0" y="2726868"/>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GB" dirty="0"/>
          </a:p>
        </p:txBody>
      </p:sp>
      <p:sp>
        <p:nvSpPr>
          <p:cNvPr id="13" name="TextBox 12">
            <a:extLst>
              <a:ext uri="{FF2B5EF4-FFF2-40B4-BE49-F238E27FC236}">
                <a16:creationId xmlns:a16="http://schemas.microsoft.com/office/drawing/2014/main" id="{92FAB50A-021B-5DCF-F877-3A18F209D237}"/>
              </a:ext>
            </a:extLst>
          </p:cNvPr>
          <p:cNvSpPr txBox="1"/>
          <p:nvPr/>
        </p:nvSpPr>
        <p:spPr>
          <a:xfrm>
            <a:off x="2728072" y="3426614"/>
            <a:ext cx="14949546" cy="1015663"/>
          </a:xfrm>
          <a:prstGeom prst="rect">
            <a:avLst/>
          </a:prstGeom>
          <a:noFill/>
        </p:spPr>
        <p:txBody>
          <a:bodyPr wrap="square">
            <a:spAutoFit/>
          </a:bodyPr>
          <a:lstStyle/>
          <a:p>
            <a:r>
              <a:rPr lang="en-GB" sz="6000" b="1" dirty="0">
                <a:solidFill>
                  <a:srgbClr val="000000"/>
                </a:solidFill>
                <a:effectLst/>
                <a:latin typeface="OpenDyslexicAlta" panose="00000500000000000000" pitchFamily="50" charset="0"/>
                <a:ea typeface="Calibri" panose="020F0502020204030204" pitchFamily="34" charset="0"/>
              </a:rPr>
              <a:t>Wednesday 2</a:t>
            </a:r>
            <a:r>
              <a:rPr lang="en-GB" sz="6000" b="1" baseline="30000" dirty="0">
                <a:solidFill>
                  <a:srgbClr val="000000"/>
                </a:solidFill>
                <a:effectLst/>
                <a:latin typeface="OpenDyslexicAlta" panose="00000500000000000000" pitchFamily="50" charset="0"/>
                <a:ea typeface="Calibri" panose="020F0502020204030204" pitchFamily="34" charset="0"/>
              </a:rPr>
              <a:t>nd</a:t>
            </a:r>
            <a:r>
              <a:rPr lang="en-GB" sz="6000" b="1" dirty="0">
                <a:solidFill>
                  <a:srgbClr val="000000"/>
                </a:solidFill>
                <a:effectLst/>
                <a:latin typeface="OpenDyslexicAlta" panose="00000500000000000000" pitchFamily="50" charset="0"/>
                <a:ea typeface="Calibri" panose="020F0502020204030204" pitchFamily="34" charset="0"/>
              </a:rPr>
              <a:t> September 2026</a:t>
            </a:r>
            <a:r>
              <a:rPr lang="en-GB" sz="6000" dirty="0">
                <a:solidFill>
                  <a:srgbClr val="000000"/>
                </a:solidFill>
                <a:effectLst/>
                <a:latin typeface="OpenDyslexicAlta" panose="00000500000000000000" pitchFamily="50" charset="0"/>
                <a:ea typeface="Calibri" panose="020F0502020204030204" pitchFamily="34" charset="0"/>
              </a:rPr>
              <a:t> </a:t>
            </a:r>
            <a:endParaRPr lang="en-GB" sz="6000" dirty="0">
              <a:latin typeface="OpenDyslexicAlta" panose="00000500000000000000" pitchFamily="50" charset="0"/>
            </a:endParaRPr>
          </a:p>
        </p:txBody>
      </p:sp>
      <p:pic>
        <p:nvPicPr>
          <p:cNvPr id="14" name="Picture 13">
            <a:extLst>
              <a:ext uri="{FF2B5EF4-FFF2-40B4-BE49-F238E27FC236}">
                <a16:creationId xmlns:a16="http://schemas.microsoft.com/office/drawing/2014/main" id="{A8358331-19A3-8910-E49B-844EC6B71570}"/>
              </a:ext>
            </a:extLst>
          </p:cNvPr>
          <p:cNvPicPr>
            <a:picLocks noChangeAspect="1"/>
          </p:cNvPicPr>
          <p:nvPr/>
        </p:nvPicPr>
        <p:blipFill>
          <a:blip r:embed="rId7"/>
          <a:stretch>
            <a:fillRect/>
          </a:stretch>
        </p:blipFill>
        <p:spPr>
          <a:xfrm>
            <a:off x="633147" y="4511142"/>
            <a:ext cx="4619981" cy="3079987"/>
          </a:xfrm>
          <a:prstGeom prst="rect">
            <a:avLst/>
          </a:prstGeom>
        </p:spPr>
      </p:pic>
      <p:pic>
        <p:nvPicPr>
          <p:cNvPr id="15" name="Picture 14">
            <a:extLst>
              <a:ext uri="{FF2B5EF4-FFF2-40B4-BE49-F238E27FC236}">
                <a16:creationId xmlns:a16="http://schemas.microsoft.com/office/drawing/2014/main" id="{761B2DA6-40A4-73EE-BB08-6C28B52E33F0}"/>
              </a:ext>
            </a:extLst>
          </p:cNvPr>
          <p:cNvPicPr>
            <a:picLocks noChangeAspect="1"/>
          </p:cNvPicPr>
          <p:nvPr/>
        </p:nvPicPr>
        <p:blipFill>
          <a:blip r:embed="rId8"/>
          <a:stretch>
            <a:fillRect/>
          </a:stretch>
        </p:blipFill>
        <p:spPr>
          <a:xfrm>
            <a:off x="3309419" y="6720234"/>
            <a:ext cx="4876620" cy="3251080"/>
          </a:xfrm>
          <a:prstGeom prst="rect">
            <a:avLst/>
          </a:prstGeom>
        </p:spPr>
      </p:pic>
      <p:sp>
        <p:nvSpPr>
          <p:cNvPr id="16" name="TextBox 11">
            <a:extLst>
              <a:ext uri="{FF2B5EF4-FFF2-40B4-BE49-F238E27FC236}">
                <a16:creationId xmlns:a16="http://schemas.microsoft.com/office/drawing/2014/main" id="{386D77B5-AF07-4359-F57F-A8F643DDCC0A}"/>
              </a:ext>
            </a:extLst>
          </p:cNvPr>
          <p:cNvSpPr txBox="1"/>
          <p:nvPr/>
        </p:nvSpPr>
        <p:spPr>
          <a:xfrm>
            <a:off x="8522700" y="4580064"/>
            <a:ext cx="8413637" cy="3704860"/>
          </a:xfrm>
          <a:prstGeom prst="rect">
            <a:avLst/>
          </a:prstGeom>
        </p:spPr>
        <p:txBody>
          <a:bodyPr wrap="square" lIns="0" tIns="0" rIns="0" bIns="0" rtlCol="0" anchor="t">
            <a:spAutoFit/>
          </a:bodyPr>
          <a:lstStyle/>
          <a:p>
            <a:pPr marL="6350" marR="33655" indent="-6350">
              <a:lnSpc>
                <a:spcPct val="150000"/>
              </a:lnSpc>
              <a:spcAft>
                <a:spcPts val="40"/>
              </a:spcAft>
              <a:buNone/>
            </a:pPr>
            <a:r>
              <a:rPr lang="en-GB" b="1" dirty="0">
                <a:solidFill>
                  <a:srgbClr val="000000"/>
                </a:solidFill>
                <a:effectLst/>
                <a:latin typeface="OpenDyslexic" panose="00000500000000000000" pitchFamily="50" charset="0"/>
                <a:ea typeface="Calibri" panose="020F0502020204030204" pitchFamily="34" charset="0"/>
              </a:rPr>
              <a:t>Autumn Term 2026 </a:t>
            </a:r>
          </a:p>
          <a:p>
            <a:pPr marL="6350" marR="33655" indent="-6350">
              <a:lnSpc>
                <a:spcPct val="150000"/>
              </a:lnSpc>
              <a:spcAft>
                <a:spcPts val="40"/>
              </a:spcAft>
              <a:buNone/>
            </a:pPr>
            <a:endParaRPr lang="en-GB" b="1" dirty="0">
              <a:solidFill>
                <a:srgbClr val="000000"/>
              </a:solidFill>
              <a:effectLst/>
              <a:latin typeface="OpenDyslexic" panose="00000500000000000000" pitchFamily="50" charset="0"/>
              <a:ea typeface="Calibri" panose="020F0502020204030204" pitchFamily="34" charset="0"/>
            </a:endParaRPr>
          </a:p>
          <a:p>
            <a:pPr marL="6350" indent="-6350">
              <a:lnSpc>
                <a:spcPct val="150000"/>
              </a:lnSpc>
              <a:spcAft>
                <a:spcPts val="20"/>
              </a:spcAft>
              <a:buNone/>
            </a:pPr>
            <a:r>
              <a:rPr lang="en-US" dirty="0">
                <a:solidFill>
                  <a:srgbClr val="000000"/>
                </a:solidFill>
                <a:effectLst/>
                <a:latin typeface="OpenDyslexic" panose="00000500000000000000" pitchFamily="50" charset="0"/>
                <a:ea typeface="Calibri" panose="020F0502020204030204" pitchFamily="34" charset="0"/>
              </a:rPr>
              <a:t>Tuesday 1st September 2026 – INSET Day 1</a:t>
            </a:r>
          </a:p>
          <a:p>
            <a:pPr marL="6350" indent="-6350">
              <a:lnSpc>
                <a:spcPct val="150000"/>
              </a:lnSpc>
              <a:spcAft>
                <a:spcPts val="20"/>
              </a:spcAft>
              <a:buNone/>
            </a:pPr>
            <a:r>
              <a:rPr lang="en-US" dirty="0">
                <a:solidFill>
                  <a:srgbClr val="000000"/>
                </a:solidFill>
                <a:effectLst/>
                <a:latin typeface="OpenDyslexic" panose="00000500000000000000" pitchFamily="50" charset="0"/>
                <a:ea typeface="Calibri" panose="020F0502020204030204" pitchFamily="34" charset="0"/>
              </a:rPr>
              <a:t>Wednesday 2nd September 2026 – Term starts</a:t>
            </a:r>
          </a:p>
          <a:p>
            <a:pPr marL="6350" indent="-6350">
              <a:lnSpc>
                <a:spcPct val="150000"/>
              </a:lnSpc>
              <a:spcAft>
                <a:spcPts val="20"/>
              </a:spcAft>
              <a:buNone/>
            </a:pPr>
            <a:r>
              <a:rPr lang="en-US" dirty="0">
                <a:solidFill>
                  <a:srgbClr val="000000"/>
                </a:solidFill>
                <a:effectLst/>
                <a:latin typeface="OpenDyslexic" panose="00000500000000000000" pitchFamily="50" charset="0"/>
                <a:ea typeface="Calibri" panose="020F0502020204030204" pitchFamily="34" charset="0"/>
              </a:rPr>
              <a:t>Monday 19th October 2026 – Friday 30th October 2026 – Half Term</a:t>
            </a:r>
          </a:p>
          <a:p>
            <a:pPr marL="6350" indent="-6350">
              <a:lnSpc>
                <a:spcPct val="150000"/>
              </a:lnSpc>
              <a:spcAft>
                <a:spcPts val="20"/>
              </a:spcAft>
              <a:buNone/>
            </a:pPr>
            <a:r>
              <a:rPr lang="en-US" dirty="0">
                <a:solidFill>
                  <a:srgbClr val="000000"/>
                </a:solidFill>
                <a:effectLst/>
                <a:latin typeface="OpenDyslexic" panose="00000500000000000000" pitchFamily="50" charset="0"/>
                <a:ea typeface="Calibri" panose="020F0502020204030204" pitchFamily="34" charset="0"/>
              </a:rPr>
              <a:t>Friday 18th December 2026 – End of Autumn Term (Pick up time TBC</a:t>
            </a:r>
            <a:r>
              <a:rPr lang="en-GB" dirty="0">
                <a:solidFill>
                  <a:srgbClr val="000000"/>
                </a:solidFill>
                <a:effectLst/>
                <a:latin typeface="OpenDyslexic" panose="00000500000000000000" pitchFamily="50" charset="0"/>
                <a:ea typeface="Calibri" panose="020F0502020204030204" pitchFamily="34" charset="0"/>
              </a:rPr>
              <a:t>)</a:t>
            </a:r>
          </a:p>
          <a:p>
            <a:pPr marL="6350" indent="-6350">
              <a:lnSpc>
                <a:spcPct val="150000"/>
              </a:lnSpc>
              <a:spcAft>
                <a:spcPts val="20"/>
              </a:spcAft>
            </a:pPr>
            <a:endParaRPr lang="en-GB" dirty="0">
              <a:solidFill>
                <a:srgbClr val="000000"/>
              </a:solidFill>
              <a:latin typeface="OpenDyslexic" panose="00000500000000000000" pitchFamily="50" charset="0"/>
              <a:ea typeface="Calibri" panose="020F0502020204030204" pitchFamily="34" charset="0"/>
            </a:endParaRPr>
          </a:p>
          <a:p>
            <a:pPr marL="6350" indent="-6350">
              <a:lnSpc>
                <a:spcPct val="150000"/>
              </a:lnSpc>
              <a:spcAft>
                <a:spcPts val="20"/>
              </a:spcAft>
            </a:pPr>
            <a:r>
              <a:rPr lang="en-GB" dirty="0">
                <a:solidFill>
                  <a:srgbClr val="000000"/>
                </a:solidFill>
                <a:effectLst/>
                <a:latin typeface="OpenDyslexic" panose="00000500000000000000" pitchFamily="50" charset="0"/>
                <a:ea typeface="Calibri" panose="020F0502020204030204" pitchFamily="34" charset="0"/>
              </a:rPr>
              <a:t>NEWSLETTER – most up to date term dates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GB" dirty="0"/>
          </a:p>
        </p:txBody>
      </p:sp>
      <p:sp>
        <p:nvSpPr>
          <p:cNvPr id="3" name="Freeform 3"/>
          <p:cNvSpPr/>
          <p:nvPr/>
        </p:nvSpPr>
        <p:spPr>
          <a:xfrm rot="5871076">
            <a:off x="-250277" y="8177639"/>
            <a:ext cx="985742" cy="1033543"/>
          </a:xfrm>
          <a:custGeom>
            <a:avLst/>
            <a:gdLst/>
            <a:ahLst/>
            <a:cxnLst/>
            <a:rect l="l" t="t" r="r" b="b"/>
            <a:pathLst>
              <a:path w="985742" h="1033543">
                <a:moveTo>
                  <a:pt x="0" y="0"/>
                </a:moveTo>
                <a:lnTo>
                  <a:pt x="985742" y="0"/>
                </a:lnTo>
                <a:lnTo>
                  <a:pt x="985742" y="1033543"/>
                </a:lnTo>
                <a:lnTo>
                  <a:pt x="0" y="1033543"/>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dirty="0"/>
          </a:p>
        </p:txBody>
      </p:sp>
      <p:sp>
        <p:nvSpPr>
          <p:cNvPr id="4" name="Freeform 4"/>
          <p:cNvSpPr/>
          <p:nvPr/>
        </p:nvSpPr>
        <p:spPr>
          <a:xfrm rot="-9991959">
            <a:off x="953233" y="9055351"/>
            <a:ext cx="985742" cy="1033543"/>
          </a:xfrm>
          <a:custGeom>
            <a:avLst/>
            <a:gdLst/>
            <a:ahLst/>
            <a:cxnLst/>
            <a:rect l="l" t="t" r="r" b="b"/>
            <a:pathLst>
              <a:path w="985742" h="1033543">
                <a:moveTo>
                  <a:pt x="0" y="0"/>
                </a:moveTo>
                <a:lnTo>
                  <a:pt x="985742" y="0"/>
                </a:lnTo>
                <a:lnTo>
                  <a:pt x="985742" y="1033543"/>
                </a:lnTo>
                <a:lnTo>
                  <a:pt x="0" y="1033543"/>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GB" dirty="0"/>
          </a:p>
        </p:txBody>
      </p:sp>
      <p:sp>
        <p:nvSpPr>
          <p:cNvPr id="5" name="Freeform 5"/>
          <p:cNvSpPr/>
          <p:nvPr/>
        </p:nvSpPr>
        <p:spPr>
          <a:xfrm rot="2245436">
            <a:off x="18558" y="9417593"/>
            <a:ext cx="985742" cy="1033543"/>
          </a:xfrm>
          <a:custGeom>
            <a:avLst/>
            <a:gdLst/>
            <a:ahLst/>
            <a:cxnLst/>
            <a:rect l="l" t="t" r="r" b="b"/>
            <a:pathLst>
              <a:path w="985742" h="1033543">
                <a:moveTo>
                  <a:pt x="0" y="0"/>
                </a:moveTo>
                <a:lnTo>
                  <a:pt x="985742" y="0"/>
                </a:lnTo>
                <a:lnTo>
                  <a:pt x="985742" y="1033543"/>
                </a:lnTo>
                <a:lnTo>
                  <a:pt x="0" y="1033543"/>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GB" dirty="0"/>
          </a:p>
        </p:txBody>
      </p:sp>
      <p:sp>
        <p:nvSpPr>
          <p:cNvPr id="6" name="Freeform 6"/>
          <p:cNvSpPr/>
          <p:nvPr/>
        </p:nvSpPr>
        <p:spPr>
          <a:xfrm rot="-5400000">
            <a:off x="2687048" y="-195023"/>
            <a:ext cx="3982386" cy="7974166"/>
          </a:xfrm>
          <a:custGeom>
            <a:avLst/>
            <a:gdLst/>
            <a:ahLst/>
            <a:cxnLst/>
            <a:rect l="l" t="t" r="r" b="b"/>
            <a:pathLst>
              <a:path w="5565686" h="7974166">
                <a:moveTo>
                  <a:pt x="0" y="0"/>
                </a:moveTo>
                <a:lnTo>
                  <a:pt x="5565686" y="0"/>
                </a:lnTo>
                <a:lnTo>
                  <a:pt x="5565686" y="7974166"/>
                </a:lnTo>
                <a:lnTo>
                  <a:pt x="0" y="7974166"/>
                </a:lnTo>
                <a:lnTo>
                  <a:pt x="0" y="0"/>
                </a:lnTo>
                <a:close/>
              </a:path>
            </a:pathLst>
          </a:custGeom>
          <a:blipFill>
            <a:blip>
              <a:extLst>
                <a:ext uri="{96DAC541-7B7A-43D3-8B79-37D633B846F1}">
                  <asvg:svgBlip xmlns:asvg="http://schemas.microsoft.com/office/drawing/2016/SVG/main" r:embed="rId6"/>
                </a:ext>
              </a:extLst>
            </a:blip>
            <a:stretch>
              <a:fillRect l="-519" r="-519"/>
            </a:stretch>
          </a:blipFill>
        </p:spPr>
        <p:txBody>
          <a:bodyPr/>
          <a:lstStyle/>
          <a:p>
            <a:endParaRPr lang="en-GB" dirty="0"/>
          </a:p>
        </p:txBody>
      </p:sp>
      <p:grpSp>
        <p:nvGrpSpPr>
          <p:cNvPr id="7" name="Group 7"/>
          <p:cNvGrpSpPr/>
          <p:nvPr/>
        </p:nvGrpSpPr>
        <p:grpSpPr>
          <a:xfrm>
            <a:off x="626464" y="78151"/>
            <a:ext cx="17035072" cy="1800486"/>
            <a:chOff x="0" y="0"/>
            <a:chExt cx="4486603" cy="474202"/>
          </a:xfrm>
        </p:grpSpPr>
        <p:sp>
          <p:nvSpPr>
            <p:cNvPr id="8" name="Freeform 8"/>
            <p:cNvSpPr/>
            <p:nvPr/>
          </p:nvSpPr>
          <p:spPr>
            <a:xfrm>
              <a:off x="0" y="0"/>
              <a:ext cx="4486603" cy="474202"/>
            </a:xfrm>
            <a:custGeom>
              <a:avLst/>
              <a:gdLst/>
              <a:ahLst/>
              <a:cxnLst/>
              <a:rect l="l" t="t" r="r" b="b"/>
              <a:pathLst>
                <a:path w="4486603" h="474202">
                  <a:moveTo>
                    <a:pt x="4486603" y="0"/>
                  </a:moveTo>
                  <a:lnTo>
                    <a:pt x="0" y="0"/>
                  </a:lnTo>
                  <a:lnTo>
                    <a:pt x="101600" y="237101"/>
                  </a:lnTo>
                  <a:lnTo>
                    <a:pt x="0" y="474202"/>
                  </a:lnTo>
                  <a:lnTo>
                    <a:pt x="4486603" y="474202"/>
                  </a:lnTo>
                  <a:lnTo>
                    <a:pt x="4385003" y="237101"/>
                  </a:lnTo>
                  <a:lnTo>
                    <a:pt x="4486603" y="0"/>
                  </a:lnTo>
                  <a:close/>
                </a:path>
              </a:pathLst>
            </a:custGeom>
            <a:solidFill>
              <a:srgbClr val="3D4984"/>
            </a:solidFill>
          </p:spPr>
          <p:txBody>
            <a:bodyPr/>
            <a:lstStyle/>
            <a:p>
              <a:endParaRPr lang="en-GB" dirty="0"/>
            </a:p>
          </p:txBody>
        </p:sp>
        <p:sp>
          <p:nvSpPr>
            <p:cNvPr id="9" name="TextBox 9"/>
            <p:cNvSpPr txBox="1"/>
            <p:nvPr/>
          </p:nvSpPr>
          <p:spPr>
            <a:xfrm>
              <a:off x="88900" y="-38100"/>
              <a:ext cx="4308803" cy="512302"/>
            </a:xfrm>
            <a:prstGeom prst="rect">
              <a:avLst/>
            </a:prstGeom>
          </p:spPr>
          <p:txBody>
            <a:bodyPr lIns="50800" tIns="50800" rIns="50800" bIns="50800" rtlCol="0" anchor="ctr"/>
            <a:lstStyle/>
            <a:p>
              <a:pPr algn="ctr">
                <a:lnSpc>
                  <a:spcPts val="2748"/>
                </a:lnSpc>
              </a:pPr>
              <a:endParaRPr dirty="0"/>
            </a:p>
          </p:txBody>
        </p:sp>
      </p:grpSp>
      <p:sp>
        <p:nvSpPr>
          <p:cNvPr id="10" name="TextBox 10"/>
          <p:cNvSpPr txBox="1"/>
          <p:nvPr/>
        </p:nvSpPr>
        <p:spPr>
          <a:xfrm>
            <a:off x="1028700" y="94066"/>
            <a:ext cx="16230600" cy="1812931"/>
          </a:xfrm>
          <a:prstGeom prst="rect">
            <a:avLst/>
          </a:prstGeom>
        </p:spPr>
        <p:txBody>
          <a:bodyPr lIns="0" tIns="0" rIns="0" bIns="0" rtlCol="0" anchor="t">
            <a:spAutoFit/>
          </a:bodyPr>
          <a:lstStyle/>
          <a:p>
            <a:pPr algn="ctr">
              <a:lnSpc>
                <a:spcPts val="13999"/>
              </a:lnSpc>
            </a:pPr>
            <a:r>
              <a:rPr lang="en-US" sz="9999" dirty="0">
                <a:solidFill>
                  <a:srgbClr val="FFFFFF"/>
                </a:solidFill>
                <a:latin typeface="Scripter"/>
              </a:rPr>
              <a:t>The school day.</a:t>
            </a:r>
          </a:p>
        </p:txBody>
      </p:sp>
      <p:sp>
        <p:nvSpPr>
          <p:cNvPr id="11" name="TextBox 11"/>
          <p:cNvSpPr txBox="1"/>
          <p:nvPr/>
        </p:nvSpPr>
        <p:spPr>
          <a:xfrm>
            <a:off x="1948413" y="2221515"/>
            <a:ext cx="6716911" cy="3308598"/>
          </a:xfrm>
          <a:prstGeom prst="rect">
            <a:avLst/>
          </a:prstGeom>
        </p:spPr>
        <p:txBody>
          <a:bodyPr lIns="0" tIns="0" rIns="0" bIns="0" rtlCol="0" anchor="t">
            <a:spAutoFit/>
          </a:bodyPr>
          <a:lstStyle/>
          <a:p>
            <a:pPr>
              <a:lnSpc>
                <a:spcPts val="4288"/>
              </a:lnSpc>
              <a:spcBef>
                <a:spcPct val="0"/>
              </a:spcBef>
            </a:pPr>
            <a:r>
              <a:rPr lang="en-US" sz="3062" dirty="0">
                <a:solidFill>
                  <a:srgbClr val="000000"/>
                </a:solidFill>
                <a:latin typeface="One Little Font"/>
              </a:rPr>
              <a:t>Gates open 8.35 </a:t>
            </a:r>
          </a:p>
          <a:p>
            <a:pPr>
              <a:lnSpc>
                <a:spcPts val="4288"/>
              </a:lnSpc>
              <a:spcBef>
                <a:spcPct val="0"/>
              </a:spcBef>
            </a:pPr>
            <a:r>
              <a:rPr lang="en-US" sz="3062" dirty="0">
                <a:solidFill>
                  <a:srgbClr val="000000"/>
                </a:solidFill>
                <a:latin typeface="One Little Font"/>
              </a:rPr>
              <a:t>Registration 8.50</a:t>
            </a:r>
          </a:p>
          <a:p>
            <a:pPr>
              <a:lnSpc>
                <a:spcPts val="4288"/>
              </a:lnSpc>
              <a:spcBef>
                <a:spcPct val="0"/>
              </a:spcBef>
            </a:pPr>
            <a:r>
              <a:rPr lang="en-US" sz="3062" dirty="0">
                <a:solidFill>
                  <a:srgbClr val="000000"/>
                </a:solidFill>
                <a:latin typeface="One Little Font"/>
              </a:rPr>
              <a:t>Collective Worship 9.00</a:t>
            </a:r>
          </a:p>
          <a:p>
            <a:pPr>
              <a:lnSpc>
                <a:spcPts val="4288"/>
              </a:lnSpc>
              <a:spcBef>
                <a:spcPct val="0"/>
              </a:spcBef>
            </a:pPr>
            <a:r>
              <a:rPr lang="en-US" sz="3062" dirty="0">
                <a:solidFill>
                  <a:srgbClr val="000000"/>
                </a:solidFill>
                <a:latin typeface="One Little Font"/>
              </a:rPr>
              <a:t>Morning break 10.15 or 10.30</a:t>
            </a:r>
          </a:p>
          <a:p>
            <a:pPr>
              <a:lnSpc>
                <a:spcPts val="4288"/>
              </a:lnSpc>
              <a:spcBef>
                <a:spcPct val="0"/>
              </a:spcBef>
            </a:pPr>
            <a:r>
              <a:rPr lang="en-US" sz="3062" dirty="0">
                <a:solidFill>
                  <a:srgbClr val="000000"/>
                </a:solidFill>
                <a:latin typeface="One Little Font"/>
              </a:rPr>
              <a:t>Lunchtime 12.15 – 1.10</a:t>
            </a:r>
          </a:p>
          <a:p>
            <a:pPr>
              <a:lnSpc>
                <a:spcPts val="4288"/>
              </a:lnSpc>
              <a:spcBef>
                <a:spcPct val="0"/>
              </a:spcBef>
            </a:pPr>
            <a:r>
              <a:rPr lang="en-US" sz="3062" dirty="0">
                <a:solidFill>
                  <a:srgbClr val="000000"/>
                </a:solidFill>
                <a:latin typeface="One Little Font"/>
              </a:rPr>
              <a:t>School ends 3.20</a:t>
            </a:r>
          </a:p>
        </p:txBody>
      </p:sp>
      <p:sp>
        <p:nvSpPr>
          <p:cNvPr id="12" name="TextBox 12"/>
          <p:cNvSpPr txBox="1"/>
          <p:nvPr/>
        </p:nvSpPr>
        <p:spPr>
          <a:xfrm>
            <a:off x="9099346" y="2689046"/>
            <a:ext cx="8616090" cy="4908908"/>
          </a:xfrm>
          <a:prstGeom prst="rect">
            <a:avLst/>
          </a:prstGeom>
        </p:spPr>
        <p:txBody>
          <a:bodyPr wrap="square" lIns="0" tIns="0" rIns="0" bIns="0" rtlCol="0" anchor="t">
            <a:spAutoFit/>
          </a:bodyPr>
          <a:lstStyle/>
          <a:p>
            <a:pPr>
              <a:lnSpc>
                <a:spcPts val="3168"/>
              </a:lnSpc>
              <a:spcBef>
                <a:spcPct val="0"/>
              </a:spcBef>
            </a:pPr>
            <a:r>
              <a:rPr lang="en-US" sz="2262" dirty="0">
                <a:solidFill>
                  <a:srgbClr val="000000"/>
                </a:solidFill>
                <a:latin typeface="OpenDyslexicAlta" panose="00000500000000000000" pitchFamily="50" charset="0"/>
              </a:rPr>
              <a:t>The school day starts at 8.50am and we open the doors from 8.35am, to ensure a prompt start to the day. </a:t>
            </a:r>
          </a:p>
          <a:p>
            <a:pPr>
              <a:lnSpc>
                <a:spcPts val="3168"/>
              </a:lnSpc>
              <a:spcBef>
                <a:spcPct val="0"/>
              </a:spcBef>
            </a:pPr>
            <a:endParaRPr lang="en-US" sz="2262" dirty="0">
              <a:solidFill>
                <a:srgbClr val="000000"/>
              </a:solidFill>
              <a:latin typeface="OpenDyslexicAlta" panose="00000500000000000000" pitchFamily="50" charset="0"/>
            </a:endParaRPr>
          </a:p>
          <a:p>
            <a:pPr>
              <a:lnSpc>
                <a:spcPts val="3168"/>
              </a:lnSpc>
              <a:spcBef>
                <a:spcPct val="0"/>
              </a:spcBef>
            </a:pPr>
            <a:r>
              <a:rPr lang="en-US" sz="2262" dirty="0">
                <a:solidFill>
                  <a:srgbClr val="000000"/>
                </a:solidFill>
                <a:latin typeface="OpenDyslexicAlta" panose="00000500000000000000" pitchFamily="50" charset="0"/>
              </a:rPr>
              <a:t>SCL run a Breakfast Care Club from 7.30am and an After School Care Club which runs until 6.00pm. </a:t>
            </a:r>
          </a:p>
          <a:p>
            <a:pPr>
              <a:lnSpc>
                <a:spcPts val="3168"/>
              </a:lnSpc>
              <a:spcBef>
                <a:spcPct val="0"/>
              </a:spcBef>
            </a:pPr>
            <a:endParaRPr lang="en-US" sz="2262" dirty="0">
              <a:solidFill>
                <a:srgbClr val="000000"/>
              </a:solidFill>
              <a:latin typeface="OpenDyslexicAlta" panose="00000500000000000000" pitchFamily="50" charset="0"/>
            </a:endParaRPr>
          </a:p>
          <a:p>
            <a:pPr>
              <a:lnSpc>
                <a:spcPts val="3168"/>
              </a:lnSpc>
              <a:spcBef>
                <a:spcPct val="0"/>
              </a:spcBef>
            </a:pPr>
            <a:r>
              <a:rPr lang="en-US" sz="2262" dirty="0">
                <a:solidFill>
                  <a:srgbClr val="000000"/>
                </a:solidFill>
                <a:latin typeface="OpenDyslexicAlta" panose="00000500000000000000" pitchFamily="50" charset="0"/>
              </a:rPr>
              <a:t>The children enter the school building via their exterior classroom doors which open onto the playground.</a:t>
            </a:r>
          </a:p>
          <a:p>
            <a:pPr>
              <a:lnSpc>
                <a:spcPts val="3168"/>
              </a:lnSpc>
              <a:spcBef>
                <a:spcPct val="0"/>
              </a:spcBef>
            </a:pPr>
            <a:endParaRPr lang="en-US" sz="2262" dirty="0">
              <a:solidFill>
                <a:srgbClr val="000000"/>
              </a:solidFill>
              <a:latin typeface="OpenDyslexicAlta" panose="00000500000000000000" pitchFamily="50" charset="0"/>
            </a:endParaRPr>
          </a:p>
          <a:p>
            <a:pPr>
              <a:lnSpc>
                <a:spcPts val="3168"/>
              </a:lnSpc>
              <a:spcBef>
                <a:spcPct val="0"/>
              </a:spcBef>
            </a:pPr>
            <a:r>
              <a:rPr lang="en-US" sz="2262" dirty="0">
                <a:solidFill>
                  <a:srgbClr val="000000"/>
                </a:solidFill>
                <a:latin typeface="OpenDyslexicAlta" panose="00000500000000000000" pitchFamily="50" charset="0"/>
              </a:rPr>
              <a:t>The school day finishes at 3.20pm and teachers will dismiss the children from their classroom door.</a:t>
            </a:r>
          </a:p>
        </p:txBody>
      </p:sp>
      <p:sp>
        <p:nvSpPr>
          <p:cNvPr id="14" name="TextBox 11">
            <a:extLst>
              <a:ext uri="{FF2B5EF4-FFF2-40B4-BE49-F238E27FC236}">
                <a16:creationId xmlns:a16="http://schemas.microsoft.com/office/drawing/2014/main" id="{9FE767AF-58EC-331B-5808-3DE209E9CDC4}"/>
              </a:ext>
            </a:extLst>
          </p:cNvPr>
          <p:cNvSpPr txBox="1"/>
          <p:nvPr/>
        </p:nvSpPr>
        <p:spPr>
          <a:xfrm>
            <a:off x="1446104" y="6391757"/>
            <a:ext cx="6761565" cy="2205732"/>
          </a:xfrm>
          <a:prstGeom prst="rect">
            <a:avLst/>
          </a:prstGeom>
        </p:spPr>
        <p:txBody>
          <a:bodyPr wrap="square" lIns="0" tIns="0" rIns="0" bIns="0" rtlCol="0" anchor="t">
            <a:spAutoFit/>
          </a:bodyPr>
          <a:lstStyle/>
          <a:p>
            <a:pPr>
              <a:lnSpc>
                <a:spcPts val="4288"/>
              </a:lnSpc>
              <a:spcBef>
                <a:spcPct val="0"/>
              </a:spcBef>
            </a:pPr>
            <a:r>
              <a:rPr lang="en-US" sz="2800" dirty="0">
                <a:solidFill>
                  <a:srgbClr val="000000"/>
                </a:solidFill>
                <a:latin typeface="One Little Font"/>
              </a:rPr>
              <a:t>Your child will have their own locker outside of the classroom for their bags and coat. They will also have access to a tray to put things in throughout the day.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GB"/>
          </a:p>
        </p:txBody>
      </p:sp>
      <p:grpSp>
        <p:nvGrpSpPr>
          <p:cNvPr id="3" name="Group 3"/>
          <p:cNvGrpSpPr/>
          <p:nvPr/>
        </p:nvGrpSpPr>
        <p:grpSpPr>
          <a:xfrm>
            <a:off x="642546" y="64652"/>
            <a:ext cx="17002907" cy="1800486"/>
            <a:chOff x="0" y="0"/>
            <a:chExt cx="4478132" cy="474202"/>
          </a:xfrm>
        </p:grpSpPr>
        <p:sp>
          <p:nvSpPr>
            <p:cNvPr id="4" name="Freeform 4"/>
            <p:cNvSpPr/>
            <p:nvPr/>
          </p:nvSpPr>
          <p:spPr>
            <a:xfrm>
              <a:off x="0" y="0"/>
              <a:ext cx="4478132" cy="474202"/>
            </a:xfrm>
            <a:custGeom>
              <a:avLst/>
              <a:gdLst/>
              <a:ahLst/>
              <a:cxnLst/>
              <a:rect l="l" t="t" r="r" b="b"/>
              <a:pathLst>
                <a:path w="4478132" h="474202">
                  <a:moveTo>
                    <a:pt x="4478132" y="0"/>
                  </a:moveTo>
                  <a:lnTo>
                    <a:pt x="0" y="0"/>
                  </a:lnTo>
                  <a:lnTo>
                    <a:pt x="101600" y="237101"/>
                  </a:lnTo>
                  <a:lnTo>
                    <a:pt x="0" y="474202"/>
                  </a:lnTo>
                  <a:lnTo>
                    <a:pt x="4478132" y="474202"/>
                  </a:lnTo>
                  <a:lnTo>
                    <a:pt x="4376532" y="237101"/>
                  </a:lnTo>
                  <a:lnTo>
                    <a:pt x="4478132" y="0"/>
                  </a:lnTo>
                  <a:close/>
                </a:path>
              </a:pathLst>
            </a:custGeom>
            <a:solidFill>
              <a:srgbClr val="3D4984"/>
            </a:solidFill>
          </p:spPr>
          <p:txBody>
            <a:bodyPr/>
            <a:lstStyle/>
            <a:p>
              <a:endParaRPr lang="en-GB"/>
            </a:p>
          </p:txBody>
        </p:sp>
        <p:sp>
          <p:nvSpPr>
            <p:cNvPr id="5" name="TextBox 5"/>
            <p:cNvSpPr txBox="1"/>
            <p:nvPr/>
          </p:nvSpPr>
          <p:spPr>
            <a:xfrm>
              <a:off x="88900" y="-38100"/>
              <a:ext cx="4300332" cy="512302"/>
            </a:xfrm>
            <a:prstGeom prst="rect">
              <a:avLst/>
            </a:prstGeom>
          </p:spPr>
          <p:txBody>
            <a:bodyPr lIns="50800" tIns="50800" rIns="50800" bIns="50800" rtlCol="0" anchor="ctr"/>
            <a:lstStyle/>
            <a:p>
              <a:pPr algn="ctr">
                <a:lnSpc>
                  <a:spcPts val="2748"/>
                </a:lnSpc>
              </a:pPr>
              <a:endParaRPr/>
            </a:p>
          </p:txBody>
        </p:sp>
      </p:grpSp>
      <p:sp>
        <p:nvSpPr>
          <p:cNvPr id="6" name="Freeform 6"/>
          <p:cNvSpPr/>
          <p:nvPr/>
        </p:nvSpPr>
        <p:spPr>
          <a:xfrm>
            <a:off x="642546" y="1865138"/>
            <a:ext cx="17002907" cy="8076381"/>
          </a:xfrm>
          <a:custGeom>
            <a:avLst/>
            <a:gdLst/>
            <a:ahLst/>
            <a:cxnLst/>
            <a:rect l="l" t="t" r="r" b="b"/>
            <a:pathLst>
              <a:path w="17002907" h="8076381">
                <a:moveTo>
                  <a:pt x="0" y="0"/>
                </a:moveTo>
                <a:lnTo>
                  <a:pt x="17002908" y="0"/>
                </a:lnTo>
                <a:lnTo>
                  <a:pt x="17002908" y="8076381"/>
                </a:lnTo>
                <a:lnTo>
                  <a:pt x="0" y="8076381"/>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7" name="TextBox 7"/>
          <p:cNvSpPr txBox="1"/>
          <p:nvPr/>
        </p:nvSpPr>
        <p:spPr>
          <a:xfrm>
            <a:off x="1077311" y="119938"/>
            <a:ext cx="16230600" cy="1583254"/>
          </a:xfrm>
          <a:prstGeom prst="rect">
            <a:avLst/>
          </a:prstGeom>
        </p:spPr>
        <p:txBody>
          <a:bodyPr lIns="0" tIns="0" rIns="0" bIns="0" rtlCol="0" anchor="t">
            <a:spAutoFit/>
          </a:bodyPr>
          <a:lstStyle/>
          <a:p>
            <a:pPr algn="ctr">
              <a:lnSpc>
                <a:spcPts val="13999"/>
              </a:lnSpc>
            </a:pPr>
            <a:r>
              <a:rPr lang="en-US" sz="9999" dirty="0">
                <a:solidFill>
                  <a:srgbClr val="FFFFFF"/>
                </a:solidFill>
                <a:latin typeface="Scripter"/>
              </a:rPr>
              <a:t>Uniform – MUST BE named</a:t>
            </a:r>
          </a:p>
        </p:txBody>
      </p:sp>
      <p:sp>
        <p:nvSpPr>
          <p:cNvPr id="8" name="TextBox 8"/>
          <p:cNvSpPr txBox="1"/>
          <p:nvPr/>
        </p:nvSpPr>
        <p:spPr>
          <a:xfrm>
            <a:off x="1028700" y="3679288"/>
            <a:ext cx="7867932" cy="6030497"/>
          </a:xfrm>
          <a:prstGeom prst="rect">
            <a:avLst/>
          </a:prstGeom>
        </p:spPr>
        <p:txBody>
          <a:bodyPr lIns="0" tIns="0" rIns="0" bIns="0" rtlCol="0" anchor="t">
            <a:spAutoFit/>
          </a:bodyPr>
          <a:lstStyle/>
          <a:p>
            <a:pPr algn="l">
              <a:lnSpc>
                <a:spcPts val="4340"/>
              </a:lnSpc>
            </a:pPr>
            <a:r>
              <a:rPr lang="en-US" sz="3100" dirty="0">
                <a:solidFill>
                  <a:srgbClr val="000000"/>
                </a:solidFill>
                <a:latin typeface="Canva Sans"/>
              </a:rPr>
              <a:t>• Walsh Schools/Plain navy Sweatshirt, Walsh Schools/Plain navy Cardigan or Walsh Schools/Plain navy Fleece </a:t>
            </a:r>
          </a:p>
          <a:p>
            <a:pPr algn="l">
              <a:lnSpc>
                <a:spcPts val="4340"/>
              </a:lnSpc>
            </a:pPr>
            <a:r>
              <a:rPr lang="en-US" sz="3100" dirty="0">
                <a:solidFill>
                  <a:srgbClr val="000000"/>
                </a:solidFill>
                <a:latin typeface="Canva Sans"/>
              </a:rPr>
              <a:t>• White polo shirt with or without logo</a:t>
            </a:r>
          </a:p>
          <a:p>
            <a:pPr algn="l">
              <a:lnSpc>
                <a:spcPts val="4340"/>
              </a:lnSpc>
            </a:pPr>
            <a:r>
              <a:rPr lang="en-US" sz="3100" dirty="0">
                <a:solidFill>
                  <a:srgbClr val="000000"/>
                </a:solidFill>
                <a:latin typeface="Canva Sans"/>
              </a:rPr>
              <a:t> • Tailored, grey or black trousers, shorts, skirt or pinafore dress</a:t>
            </a:r>
          </a:p>
          <a:p>
            <a:pPr algn="l">
              <a:lnSpc>
                <a:spcPts val="4340"/>
              </a:lnSpc>
            </a:pPr>
            <a:r>
              <a:rPr lang="en-US" sz="3100" dirty="0">
                <a:solidFill>
                  <a:srgbClr val="000000"/>
                </a:solidFill>
                <a:latin typeface="Canva Sans"/>
              </a:rPr>
              <a:t> • Grey, black, navy or white socks or tights </a:t>
            </a:r>
          </a:p>
          <a:p>
            <a:pPr algn="l">
              <a:lnSpc>
                <a:spcPts val="4340"/>
              </a:lnSpc>
            </a:pPr>
            <a:r>
              <a:rPr lang="en-US" sz="3100" dirty="0">
                <a:solidFill>
                  <a:srgbClr val="000000"/>
                </a:solidFill>
                <a:latin typeface="Canva Sans"/>
              </a:rPr>
              <a:t>• Black trainers or school shoes  (sandals, ballet styled shoes, </a:t>
            </a:r>
            <a:r>
              <a:rPr lang="en-US" sz="3100" dirty="0" err="1">
                <a:solidFill>
                  <a:srgbClr val="000000"/>
                </a:solidFill>
                <a:latin typeface="Canva Sans"/>
              </a:rPr>
              <a:t>coloured</a:t>
            </a:r>
            <a:r>
              <a:rPr lang="en-US" sz="3100" dirty="0">
                <a:solidFill>
                  <a:srgbClr val="000000"/>
                </a:solidFill>
                <a:latin typeface="Canva Sans"/>
              </a:rPr>
              <a:t> soles/laces are not acceptable) </a:t>
            </a:r>
          </a:p>
        </p:txBody>
      </p:sp>
      <p:sp>
        <p:nvSpPr>
          <p:cNvPr id="9" name="TextBox 9"/>
          <p:cNvSpPr txBox="1"/>
          <p:nvPr/>
        </p:nvSpPr>
        <p:spPr>
          <a:xfrm>
            <a:off x="2850125" y="2252465"/>
            <a:ext cx="4225082" cy="944245"/>
          </a:xfrm>
          <a:prstGeom prst="rect">
            <a:avLst/>
          </a:prstGeom>
        </p:spPr>
        <p:txBody>
          <a:bodyPr lIns="0" tIns="0" rIns="0" bIns="0" rtlCol="0" anchor="t">
            <a:spAutoFit/>
          </a:bodyPr>
          <a:lstStyle/>
          <a:p>
            <a:pPr algn="ctr">
              <a:lnSpc>
                <a:spcPts val="7279"/>
              </a:lnSpc>
            </a:pPr>
            <a:r>
              <a:rPr lang="en-US" sz="5199">
                <a:solidFill>
                  <a:srgbClr val="000000"/>
                </a:solidFill>
                <a:latin typeface="Scripter"/>
              </a:rPr>
              <a:t>School Uniform</a:t>
            </a:r>
          </a:p>
        </p:txBody>
      </p:sp>
      <p:sp>
        <p:nvSpPr>
          <p:cNvPr id="10" name="TextBox 10"/>
          <p:cNvSpPr txBox="1"/>
          <p:nvPr/>
        </p:nvSpPr>
        <p:spPr>
          <a:xfrm>
            <a:off x="12409451" y="2252465"/>
            <a:ext cx="1530846" cy="944245"/>
          </a:xfrm>
          <a:prstGeom prst="rect">
            <a:avLst/>
          </a:prstGeom>
        </p:spPr>
        <p:txBody>
          <a:bodyPr lIns="0" tIns="0" rIns="0" bIns="0" rtlCol="0" anchor="t">
            <a:spAutoFit/>
          </a:bodyPr>
          <a:lstStyle/>
          <a:p>
            <a:pPr algn="ctr">
              <a:lnSpc>
                <a:spcPts val="7279"/>
              </a:lnSpc>
            </a:pPr>
            <a:r>
              <a:rPr lang="en-US" sz="5199">
                <a:solidFill>
                  <a:srgbClr val="000000"/>
                </a:solidFill>
                <a:latin typeface="Scripter"/>
              </a:rPr>
              <a:t>PE kit</a:t>
            </a:r>
          </a:p>
        </p:txBody>
      </p:sp>
      <p:sp>
        <p:nvSpPr>
          <p:cNvPr id="11" name="TextBox 11"/>
          <p:cNvSpPr txBox="1"/>
          <p:nvPr/>
        </p:nvSpPr>
        <p:spPr>
          <a:xfrm>
            <a:off x="9318827" y="3682485"/>
            <a:ext cx="7940473" cy="5479064"/>
          </a:xfrm>
          <a:prstGeom prst="rect">
            <a:avLst/>
          </a:prstGeom>
        </p:spPr>
        <p:txBody>
          <a:bodyPr lIns="0" tIns="0" rIns="0" bIns="0" rtlCol="0" anchor="t">
            <a:spAutoFit/>
          </a:bodyPr>
          <a:lstStyle/>
          <a:p>
            <a:pPr algn="l">
              <a:lnSpc>
                <a:spcPts val="4340"/>
              </a:lnSpc>
            </a:pPr>
            <a:r>
              <a:rPr lang="en-US" sz="3100" dirty="0">
                <a:solidFill>
                  <a:srgbClr val="000000"/>
                </a:solidFill>
                <a:latin typeface="Canva Sans"/>
              </a:rPr>
              <a:t>White t-shirt with school logo or a plain white t-shirt. </a:t>
            </a:r>
          </a:p>
          <a:p>
            <a:pPr algn="l">
              <a:lnSpc>
                <a:spcPts val="4340"/>
              </a:lnSpc>
            </a:pPr>
            <a:r>
              <a:rPr lang="en-US" sz="3100" dirty="0">
                <a:solidFill>
                  <a:srgbClr val="000000"/>
                </a:solidFill>
                <a:latin typeface="Canva Sans"/>
              </a:rPr>
              <a:t>• Black or navy shorts. </a:t>
            </a:r>
          </a:p>
          <a:p>
            <a:pPr marL="457200" indent="-457200" algn="l">
              <a:lnSpc>
                <a:spcPts val="4340"/>
              </a:lnSpc>
              <a:buFont typeface="Arial" panose="020B0604020202020204" pitchFamily="34" charset="0"/>
              <a:buChar char="•"/>
            </a:pPr>
            <a:r>
              <a:rPr lang="en-US" sz="3100" dirty="0">
                <a:solidFill>
                  <a:srgbClr val="000000"/>
                </a:solidFill>
                <a:latin typeface="Canva Sans"/>
              </a:rPr>
              <a:t>Running trainers for outdoor use.</a:t>
            </a:r>
          </a:p>
          <a:p>
            <a:pPr algn="l">
              <a:lnSpc>
                <a:spcPts val="4340"/>
              </a:lnSpc>
            </a:pPr>
            <a:r>
              <a:rPr lang="en-US" sz="3100" dirty="0">
                <a:solidFill>
                  <a:srgbClr val="000000"/>
                </a:solidFill>
                <a:latin typeface="Canva Sans"/>
              </a:rPr>
              <a:t> • Plain black or navy jogging bottoms and a plain black or navy sweatshirt may be worn for outdoor games in the winter. </a:t>
            </a:r>
          </a:p>
          <a:p>
            <a:pPr algn="l">
              <a:lnSpc>
                <a:spcPts val="4340"/>
              </a:lnSpc>
            </a:pPr>
            <a:endParaRPr lang="en-US" sz="3100" dirty="0">
              <a:solidFill>
                <a:srgbClr val="000000"/>
              </a:solidFill>
              <a:latin typeface="Canva Sans"/>
            </a:endParaRPr>
          </a:p>
          <a:p>
            <a:pPr algn="l">
              <a:lnSpc>
                <a:spcPts val="4340"/>
              </a:lnSpc>
            </a:pPr>
            <a:endParaRPr lang="en-US" sz="3100" dirty="0">
              <a:solidFill>
                <a:srgbClr val="000000"/>
              </a:solidFill>
              <a:latin typeface="Canva Sans"/>
            </a:endParaRPr>
          </a:p>
          <a:p>
            <a:pPr algn="l">
              <a:lnSpc>
                <a:spcPts val="4340"/>
              </a:lnSpc>
            </a:pPr>
            <a:r>
              <a:rPr lang="en-US" sz="3100" dirty="0">
                <a:solidFill>
                  <a:srgbClr val="000000"/>
                </a:solidFill>
                <a:latin typeface="Canva Sans Bold"/>
              </a:rPr>
              <a:t>PE Kit to school on PE days</a:t>
            </a:r>
            <a:r>
              <a:rPr lang="en-US" sz="3100" dirty="0">
                <a:solidFill>
                  <a:srgbClr val="000000"/>
                </a:solidFill>
                <a:latin typeface="Canva Sans"/>
              </a:rPr>
              <a:t>.</a:t>
            </a:r>
          </a:p>
        </p:txBody>
      </p:sp>
      <p:sp>
        <p:nvSpPr>
          <p:cNvPr id="12" name="Rectangle 11">
            <a:extLst>
              <a:ext uri="{FF2B5EF4-FFF2-40B4-BE49-F238E27FC236}">
                <a16:creationId xmlns:a16="http://schemas.microsoft.com/office/drawing/2014/main" id="{168AB200-DA61-7ED0-BA33-F61BDA56DC12}"/>
              </a:ext>
            </a:extLst>
          </p:cNvPr>
          <p:cNvSpPr/>
          <p:nvPr/>
        </p:nvSpPr>
        <p:spPr>
          <a:xfrm>
            <a:off x="14652171" y="2252465"/>
            <a:ext cx="2155372" cy="94424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t>Earrings</a:t>
            </a:r>
            <a:endParaRPr lang="en-GB" sz="40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07019E-BEA1-B020-BD7D-BE3A982DEE4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3AFD10E-5F5E-3273-614F-72AA89659713}"/>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GB" dirty="0"/>
          </a:p>
        </p:txBody>
      </p:sp>
      <p:sp>
        <p:nvSpPr>
          <p:cNvPr id="3" name="Freeform 3">
            <a:extLst>
              <a:ext uri="{FF2B5EF4-FFF2-40B4-BE49-F238E27FC236}">
                <a16:creationId xmlns:a16="http://schemas.microsoft.com/office/drawing/2014/main" id="{ABCAF90D-8F65-31A4-BA62-8E45EFE6858D}"/>
              </a:ext>
            </a:extLst>
          </p:cNvPr>
          <p:cNvSpPr/>
          <p:nvPr/>
        </p:nvSpPr>
        <p:spPr>
          <a:xfrm rot="5871076">
            <a:off x="-250277" y="8177639"/>
            <a:ext cx="985742" cy="1033543"/>
          </a:xfrm>
          <a:custGeom>
            <a:avLst/>
            <a:gdLst/>
            <a:ahLst/>
            <a:cxnLst/>
            <a:rect l="l" t="t" r="r" b="b"/>
            <a:pathLst>
              <a:path w="985742" h="1033543">
                <a:moveTo>
                  <a:pt x="0" y="0"/>
                </a:moveTo>
                <a:lnTo>
                  <a:pt x="985742" y="0"/>
                </a:lnTo>
                <a:lnTo>
                  <a:pt x="985742" y="1033543"/>
                </a:lnTo>
                <a:lnTo>
                  <a:pt x="0" y="1033543"/>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dirty="0"/>
          </a:p>
        </p:txBody>
      </p:sp>
      <p:sp>
        <p:nvSpPr>
          <p:cNvPr id="4" name="Freeform 4">
            <a:extLst>
              <a:ext uri="{FF2B5EF4-FFF2-40B4-BE49-F238E27FC236}">
                <a16:creationId xmlns:a16="http://schemas.microsoft.com/office/drawing/2014/main" id="{813CB84F-B3FD-F425-6CCA-E3EB85274E2A}"/>
              </a:ext>
            </a:extLst>
          </p:cNvPr>
          <p:cNvSpPr/>
          <p:nvPr/>
        </p:nvSpPr>
        <p:spPr>
          <a:xfrm rot="-9991959">
            <a:off x="953233" y="9055351"/>
            <a:ext cx="985742" cy="1033543"/>
          </a:xfrm>
          <a:custGeom>
            <a:avLst/>
            <a:gdLst/>
            <a:ahLst/>
            <a:cxnLst/>
            <a:rect l="l" t="t" r="r" b="b"/>
            <a:pathLst>
              <a:path w="985742" h="1033543">
                <a:moveTo>
                  <a:pt x="0" y="0"/>
                </a:moveTo>
                <a:lnTo>
                  <a:pt x="985742" y="0"/>
                </a:lnTo>
                <a:lnTo>
                  <a:pt x="985742" y="1033543"/>
                </a:lnTo>
                <a:lnTo>
                  <a:pt x="0" y="1033543"/>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GB" dirty="0"/>
          </a:p>
        </p:txBody>
      </p:sp>
      <p:sp>
        <p:nvSpPr>
          <p:cNvPr id="5" name="Freeform 5">
            <a:extLst>
              <a:ext uri="{FF2B5EF4-FFF2-40B4-BE49-F238E27FC236}">
                <a16:creationId xmlns:a16="http://schemas.microsoft.com/office/drawing/2014/main" id="{4D0A0F94-C89C-B62F-0280-6D7BB670B8C7}"/>
              </a:ext>
            </a:extLst>
          </p:cNvPr>
          <p:cNvSpPr/>
          <p:nvPr/>
        </p:nvSpPr>
        <p:spPr>
          <a:xfrm rot="2245436">
            <a:off x="18558" y="9417593"/>
            <a:ext cx="985742" cy="1033543"/>
          </a:xfrm>
          <a:custGeom>
            <a:avLst/>
            <a:gdLst/>
            <a:ahLst/>
            <a:cxnLst/>
            <a:rect l="l" t="t" r="r" b="b"/>
            <a:pathLst>
              <a:path w="985742" h="1033543">
                <a:moveTo>
                  <a:pt x="0" y="0"/>
                </a:moveTo>
                <a:lnTo>
                  <a:pt x="985742" y="0"/>
                </a:lnTo>
                <a:lnTo>
                  <a:pt x="985742" y="1033543"/>
                </a:lnTo>
                <a:lnTo>
                  <a:pt x="0" y="1033543"/>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GB" dirty="0"/>
          </a:p>
        </p:txBody>
      </p:sp>
      <p:grpSp>
        <p:nvGrpSpPr>
          <p:cNvPr id="6" name="Group 6">
            <a:extLst>
              <a:ext uri="{FF2B5EF4-FFF2-40B4-BE49-F238E27FC236}">
                <a16:creationId xmlns:a16="http://schemas.microsoft.com/office/drawing/2014/main" id="{8A6F5EBD-BC01-6C51-8EDB-EB455F668C80}"/>
              </a:ext>
            </a:extLst>
          </p:cNvPr>
          <p:cNvGrpSpPr/>
          <p:nvPr/>
        </p:nvGrpSpPr>
        <p:grpSpPr>
          <a:xfrm>
            <a:off x="642546" y="813064"/>
            <a:ext cx="17035072" cy="1800486"/>
            <a:chOff x="0" y="0"/>
            <a:chExt cx="4486603" cy="474202"/>
          </a:xfrm>
        </p:grpSpPr>
        <p:sp>
          <p:nvSpPr>
            <p:cNvPr id="7" name="Freeform 7">
              <a:extLst>
                <a:ext uri="{FF2B5EF4-FFF2-40B4-BE49-F238E27FC236}">
                  <a16:creationId xmlns:a16="http://schemas.microsoft.com/office/drawing/2014/main" id="{13C5D886-E1F0-A3F2-F889-7163C35BDA8F}"/>
                </a:ext>
              </a:extLst>
            </p:cNvPr>
            <p:cNvSpPr/>
            <p:nvPr/>
          </p:nvSpPr>
          <p:spPr>
            <a:xfrm>
              <a:off x="0" y="0"/>
              <a:ext cx="4486603" cy="474202"/>
            </a:xfrm>
            <a:custGeom>
              <a:avLst/>
              <a:gdLst/>
              <a:ahLst/>
              <a:cxnLst/>
              <a:rect l="l" t="t" r="r" b="b"/>
              <a:pathLst>
                <a:path w="4486603" h="474202">
                  <a:moveTo>
                    <a:pt x="4486603" y="0"/>
                  </a:moveTo>
                  <a:lnTo>
                    <a:pt x="0" y="0"/>
                  </a:lnTo>
                  <a:lnTo>
                    <a:pt x="101600" y="237101"/>
                  </a:lnTo>
                  <a:lnTo>
                    <a:pt x="0" y="474202"/>
                  </a:lnTo>
                  <a:lnTo>
                    <a:pt x="4486603" y="474202"/>
                  </a:lnTo>
                  <a:lnTo>
                    <a:pt x="4385003" y="237101"/>
                  </a:lnTo>
                  <a:lnTo>
                    <a:pt x="4486603" y="0"/>
                  </a:lnTo>
                  <a:close/>
                </a:path>
              </a:pathLst>
            </a:custGeom>
            <a:solidFill>
              <a:srgbClr val="3D4984"/>
            </a:solidFill>
          </p:spPr>
          <p:txBody>
            <a:bodyPr/>
            <a:lstStyle/>
            <a:p>
              <a:endParaRPr lang="en-GB" dirty="0"/>
            </a:p>
          </p:txBody>
        </p:sp>
        <p:sp>
          <p:nvSpPr>
            <p:cNvPr id="8" name="TextBox 8">
              <a:extLst>
                <a:ext uri="{FF2B5EF4-FFF2-40B4-BE49-F238E27FC236}">
                  <a16:creationId xmlns:a16="http://schemas.microsoft.com/office/drawing/2014/main" id="{98735519-A29C-3243-33CD-89D932EA2960}"/>
                </a:ext>
              </a:extLst>
            </p:cNvPr>
            <p:cNvSpPr txBox="1"/>
            <p:nvPr/>
          </p:nvSpPr>
          <p:spPr>
            <a:xfrm>
              <a:off x="88900" y="-38100"/>
              <a:ext cx="4308803" cy="512302"/>
            </a:xfrm>
            <a:prstGeom prst="rect">
              <a:avLst/>
            </a:prstGeom>
          </p:spPr>
          <p:txBody>
            <a:bodyPr lIns="50800" tIns="50800" rIns="50800" bIns="50800" rtlCol="0" anchor="ctr"/>
            <a:lstStyle/>
            <a:p>
              <a:pPr algn="ctr">
                <a:lnSpc>
                  <a:spcPts val="2748"/>
                </a:lnSpc>
              </a:pPr>
              <a:endParaRPr dirty="0"/>
            </a:p>
          </p:txBody>
        </p:sp>
      </p:grpSp>
      <p:sp>
        <p:nvSpPr>
          <p:cNvPr id="9" name="TextBox 9">
            <a:extLst>
              <a:ext uri="{FF2B5EF4-FFF2-40B4-BE49-F238E27FC236}">
                <a16:creationId xmlns:a16="http://schemas.microsoft.com/office/drawing/2014/main" id="{43958903-40CE-0D24-8F00-B299244F0F7A}"/>
              </a:ext>
            </a:extLst>
          </p:cNvPr>
          <p:cNvSpPr txBox="1"/>
          <p:nvPr/>
        </p:nvSpPr>
        <p:spPr>
          <a:xfrm>
            <a:off x="1028700" y="733425"/>
            <a:ext cx="16230600" cy="1583254"/>
          </a:xfrm>
          <a:prstGeom prst="rect">
            <a:avLst/>
          </a:prstGeom>
        </p:spPr>
        <p:txBody>
          <a:bodyPr lIns="0" tIns="0" rIns="0" bIns="0" rtlCol="0" anchor="t">
            <a:spAutoFit/>
          </a:bodyPr>
          <a:lstStyle/>
          <a:p>
            <a:pPr algn="ctr">
              <a:lnSpc>
                <a:spcPts val="13999"/>
              </a:lnSpc>
            </a:pPr>
            <a:r>
              <a:rPr lang="en-US" sz="9999" dirty="0">
                <a:solidFill>
                  <a:srgbClr val="FFFFFF"/>
                </a:solidFill>
                <a:latin typeface="Scripter"/>
              </a:rPr>
              <a:t>APPEARANCE</a:t>
            </a:r>
          </a:p>
        </p:txBody>
      </p:sp>
      <p:sp>
        <p:nvSpPr>
          <p:cNvPr id="10" name="Freeform 10">
            <a:extLst>
              <a:ext uri="{FF2B5EF4-FFF2-40B4-BE49-F238E27FC236}">
                <a16:creationId xmlns:a16="http://schemas.microsoft.com/office/drawing/2014/main" id="{623FC1BE-EA2B-8D60-F108-51183BA6463C}"/>
              </a:ext>
            </a:extLst>
          </p:cNvPr>
          <p:cNvSpPr/>
          <p:nvPr/>
        </p:nvSpPr>
        <p:spPr>
          <a:xfrm rot="-10800000">
            <a:off x="15922301" y="8439035"/>
            <a:ext cx="2679148" cy="2726869"/>
          </a:xfrm>
          <a:custGeom>
            <a:avLst/>
            <a:gdLst/>
            <a:ahLst/>
            <a:cxnLst/>
            <a:rect l="l" t="t" r="r" b="b"/>
            <a:pathLst>
              <a:path w="2679148" h="2726869">
                <a:moveTo>
                  <a:pt x="0" y="0"/>
                </a:moveTo>
                <a:lnTo>
                  <a:pt x="2679148" y="0"/>
                </a:lnTo>
                <a:lnTo>
                  <a:pt x="2679148" y="2726868"/>
                </a:lnTo>
                <a:lnTo>
                  <a:pt x="0" y="2726868"/>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GB" dirty="0"/>
          </a:p>
        </p:txBody>
      </p:sp>
      <p:sp>
        <p:nvSpPr>
          <p:cNvPr id="15" name="TextBox 12">
            <a:extLst>
              <a:ext uri="{FF2B5EF4-FFF2-40B4-BE49-F238E27FC236}">
                <a16:creationId xmlns:a16="http://schemas.microsoft.com/office/drawing/2014/main" id="{BFA280D1-FEA5-55E5-7D79-97F8EBB9D04B}"/>
              </a:ext>
            </a:extLst>
          </p:cNvPr>
          <p:cNvSpPr txBox="1"/>
          <p:nvPr/>
        </p:nvSpPr>
        <p:spPr>
          <a:xfrm>
            <a:off x="1028700" y="3004751"/>
            <a:ext cx="16359988" cy="5539978"/>
          </a:xfrm>
          <a:prstGeom prst="rect">
            <a:avLst/>
          </a:prstGeom>
        </p:spPr>
        <p:txBody>
          <a:bodyPr wrap="square" lIns="0" tIns="0" rIns="0" bIns="0" rtlCol="0" anchor="t">
            <a:spAutoFit/>
          </a:bodyPr>
          <a:lstStyle/>
          <a:p>
            <a:pPr marL="857250" indent="-857250">
              <a:buFont typeface="Arial" panose="020B0604020202020204" pitchFamily="34" charset="0"/>
              <a:buChar char="•"/>
            </a:pPr>
            <a:r>
              <a:rPr lang="en-US" sz="6000" dirty="0"/>
              <a:t>Hair</a:t>
            </a:r>
          </a:p>
          <a:p>
            <a:pPr marL="857250" indent="-857250">
              <a:buFont typeface="Arial" panose="020B0604020202020204" pitchFamily="34" charset="0"/>
              <a:buChar char="•"/>
            </a:pPr>
            <a:r>
              <a:rPr lang="en-US" sz="6000" dirty="0"/>
              <a:t>Make up</a:t>
            </a:r>
          </a:p>
          <a:p>
            <a:pPr marL="857250" indent="-857250">
              <a:buFont typeface="Arial" panose="020B0604020202020204" pitchFamily="34" charset="0"/>
              <a:buChar char="•"/>
            </a:pPr>
            <a:r>
              <a:rPr lang="en-US" sz="6000" dirty="0"/>
              <a:t>Nails</a:t>
            </a:r>
          </a:p>
          <a:p>
            <a:pPr marL="857250" indent="-857250">
              <a:buFont typeface="Arial" panose="020B0604020202020204" pitchFamily="34" charset="0"/>
              <a:buChar char="•"/>
            </a:pPr>
            <a:r>
              <a:rPr lang="en-US" sz="6000" dirty="0" err="1"/>
              <a:t>Jewellery</a:t>
            </a:r>
            <a:endParaRPr lang="en-US" sz="6000" dirty="0" err="1">
              <a:ea typeface="Calibri"/>
              <a:cs typeface="Calibri"/>
            </a:endParaRPr>
          </a:p>
          <a:p>
            <a:pPr marL="857250" indent="-857250">
              <a:buFont typeface="Arial" panose="020B0604020202020204" pitchFamily="34" charset="0"/>
              <a:buChar char="•"/>
            </a:pPr>
            <a:r>
              <a:rPr lang="en-US" sz="6000" dirty="0"/>
              <a:t>Watches</a:t>
            </a:r>
          </a:p>
          <a:p>
            <a:pPr marL="857250" indent="-857250">
              <a:buFont typeface="Arial" panose="020B0604020202020204" pitchFamily="34" charset="0"/>
              <a:buChar char="•"/>
            </a:pPr>
            <a:endParaRPr lang="en-GB" sz="6000" dirty="0"/>
          </a:p>
        </p:txBody>
      </p:sp>
      <p:pic>
        <p:nvPicPr>
          <p:cNvPr id="11" name="Picture 10" descr="A group of children on a playground&#10;&#10;AI-generated content may be incorrect.">
            <a:extLst>
              <a:ext uri="{FF2B5EF4-FFF2-40B4-BE49-F238E27FC236}">
                <a16:creationId xmlns:a16="http://schemas.microsoft.com/office/drawing/2014/main" id="{7CB75F74-7E7D-1478-E50B-C3A5C1C6934A}"/>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38470" y="3466702"/>
            <a:ext cx="8059906" cy="5373566"/>
          </a:xfrm>
          <a:prstGeom prst="rect">
            <a:avLst/>
          </a:prstGeom>
          <a:noFill/>
          <a:ln>
            <a:noFill/>
          </a:ln>
        </p:spPr>
      </p:pic>
    </p:spTree>
    <p:extLst>
      <p:ext uri="{BB962C8B-B14F-4D97-AF65-F5344CB8AC3E}">
        <p14:creationId xmlns:p14="http://schemas.microsoft.com/office/powerpoint/2010/main" val="20568889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6C7616-95D1-68E9-1292-31DE3C8062C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E784EA4-E2B3-8CD8-F447-89D4EF847AEC}"/>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GB" dirty="0"/>
          </a:p>
        </p:txBody>
      </p:sp>
      <p:sp>
        <p:nvSpPr>
          <p:cNvPr id="3" name="Freeform 3">
            <a:extLst>
              <a:ext uri="{FF2B5EF4-FFF2-40B4-BE49-F238E27FC236}">
                <a16:creationId xmlns:a16="http://schemas.microsoft.com/office/drawing/2014/main" id="{8B57B640-27BF-CF4A-7064-B055D8B45490}"/>
              </a:ext>
            </a:extLst>
          </p:cNvPr>
          <p:cNvSpPr/>
          <p:nvPr/>
        </p:nvSpPr>
        <p:spPr>
          <a:xfrm rot="5871076">
            <a:off x="-250277" y="8177639"/>
            <a:ext cx="985742" cy="1033543"/>
          </a:xfrm>
          <a:custGeom>
            <a:avLst/>
            <a:gdLst/>
            <a:ahLst/>
            <a:cxnLst/>
            <a:rect l="l" t="t" r="r" b="b"/>
            <a:pathLst>
              <a:path w="985742" h="1033543">
                <a:moveTo>
                  <a:pt x="0" y="0"/>
                </a:moveTo>
                <a:lnTo>
                  <a:pt x="985742" y="0"/>
                </a:lnTo>
                <a:lnTo>
                  <a:pt x="985742" y="1033543"/>
                </a:lnTo>
                <a:lnTo>
                  <a:pt x="0" y="1033543"/>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dirty="0"/>
          </a:p>
        </p:txBody>
      </p:sp>
      <p:sp>
        <p:nvSpPr>
          <p:cNvPr id="4" name="Freeform 4">
            <a:extLst>
              <a:ext uri="{FF2B5EF4-FFF2-40B4-BE49-F238E27FC236}">
                <a16:creationId xmlns:a16="http://schemas.microsoft.com/office/drawing/2014/main" id="{91DF51A7-3F2E-1994-1EA8-3ACFC24667B5}"/>
              </a:ext>
            </a:extLst>
          </p:cNvPr>
          <p:cNvSpPr/>
          <p:nvPr/>
        </p:nvSpPr>
        <p:spPr>
          <a:xfrm rot="-9991959">
            <a:off x="953233" y="9055351"/>
            <a:ext cx="985742" cy="1033543"/>
          </a:xfrm>
          <a:custGeom>
            <a:avLst/>
            <a:gdLst/>
            <a:ahLst/>
            <a:cxnLst/>
            <a:rect l="l" t="t" r="r" b="b"/>
            <a:pathLst>
              <a:path w="985742" h="1033543">
                <a:moveTo>
                  <a:pt x="0" y="0"/>
                </a:moveTo>
                <a:lnTo>
                  <a:pt x="985742" y="0"/>
                </a:lnTo>
                <a:lnTo>
                  <a:pt x="985742" y="1033543"/>
                </a:lnTo>
                <a:lnTo>
                  <a:pt x="0" y="1033543"/>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GB" dirty="0"/>
          </a:p>
        </p:txBody>
      </p:sp>
      <p:sp>
        <p:nvSpPr>
          <p:cNvPr id="5" name="Freeform 5">
            <a:extLst>
              <a:ext uri="{FF2B5EF4-FFF2-40B4-BE49-F238E27FC236}">
                <a16:creationId xmlns:a16="http://schemas.microsoft.com/office/drawing/2014/main" id="{877B5A65-BEEE-65E9-1873-16AF3DB21E36}"/>
              </a:ext>
            </a:extLst>
          </p:cNvPr>
          <p:cNvSpPr/>
          <p:nvPr/>
        </p:nvSpPr>
        <p:spPr>
          <a:xfrm rot="2245436">
            <a:off x="18558" y="9417593"/>
            <a:ext cx="985742" cy="1033543"/>
          </a:xfrm>
          <a:custGeom>
            <a:avLst/>
            <a:gdLst/>
            <a:ahLst/>
            <a:cxnLst/>
            <a:rect l="l" t="t" r="r" b="b"/>
            <a:pathLst>
              <a:path w="985742" h="1033543">
                <a:moveTo>
                  <a:pt x="0" y="0"/>
                </a:moveTo>
                <a:lnTo>
                  <a:pt x="985742" y="0"/>
                </a:lnTo>
                <a:lnTo>
                  <a:pt x="985742" y="1033543"/>
                </a:lnTo>
                <a:lnTo>
                  <a:pt x="0" y="1033543"/>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GB" dirty="0"/>
          </a:p>
        </p:txBody>
      </p:sp>
      <p:grpSp>
        <p:nvGrpSpPr>
          <p:cNvPr id="6" name="Group 6">
            <a:extLst>
              <a:ext uri="{FF2B5EF4-FFF2-40B4-BE49-F238E27FC236}">
                <a16:creationId xmlns:a16="http://schemas.microsoft.com/office/drawing/2014/main" id="{F1F049BE-177F-72A3-38DB-9F3056E532AF}"/>
              </a:ext>
            </a:extLst>
          </p:cNvPr>
          <p:cNvGrpSpPr/>
          <p:nvPr/>
        </p:nvGrpSpPr>
        <p:grpSpPr>
          <a:xfrm>
            <a:off x="642546" y="813064"/>
            <a:ext cx="17035072" cy="1800486"/>
            <a:chOff x="0" y="0"/>
            <a:chExt cx="4486603" cy="474202"/>
          </a:xfrm>
        </p:grpSpPr>
        <p:sp>
          <p:nvSpPr>
            <p:cNvPr id="7" name="Freeform 7">
              <a:extLst>
                <a:ext uri="{FF2B5EF4-FFF2-40B4-BE49-F238E27FC236}">
                  <a16:creationId xmlns:a16="http://schemas.microsoft.com/office/drawing/2014/main" id="{22ECCE57-9634-CA51-3ABB-FF35ED6D5022}"/>
                </a:ext>
              </a:extLst>
            </p:cNvPr>
            <p:cNvSpPr/>
            <p:nvPr/>
          </p:nvSpPr>
          <p:spPr>
            <a:xfrm>
              <a:off x="0" y="0"/>
              <a:ext cx="4486603" cy="474202"/>
            </a:xfrm>
            <a:custGeom>
              <a:avLst/>
              <a:gdLst/>
              <a:ahLst/>
              <a:cxnLst/>
              <a:rect l="l" t="t" r="r" b="b"/>
              <a:pathLst>
                <a:path w="4486603" h="474202">
                  <a:moveTo>
                    <a:pt x="4486603" y="0"/>
                  </a:moveTo>
                  <a:lnTo>
                    <a:pt x="0" y="0"/>
                  </a:lnTo>
                  <a:lnTo>
                    <a:pt x="101600" y="237101"/>
                  </a:lnTo>
                  <a:lnTo>
                    <a:pt x="0" y="474202"/>
                  </a:lnTo>
                  <a:lnTo>
                    <a:pt x="4486603" y="474202"/>
                  </a:lnTo>
                  <a:lnTo>
                    <a:pt x="4385003" y="237101"/>
                  </a:lnTo>
                  <a:lnTo>
                    <a:pt x="4486603" y="0"/>
                  </a:lnTo>
                  <a:close/>
                </a:path>
              </a:pathLst>
            </a:custGeom>
            <a:solidFill>
              <a:srgbClr val="3D4984"/>
            </a:solidFill>
          </p:spPr>
          <p:txBody>
            <a:bodyPr/>
            <a:lstStyle/>
            <a:p>
              <a:endParaRPr lang="en-GB" dirty="0"/>
            </a:p>
          </p:txBody>
        </p:sp>
        <p:sp>
          <p:nvSpPr>
            <p:cNvPr id="8" name="TextBox 8">
              <a:extLst>
                <a:ext uri="{FF2B5EF4-FFF2-40B4-BE49-F238E27FC236}">
                  <a16:creationId xmlns:a16="http://schemas.microsoft.com/office/drawing/2014/main" id="{E5ABD7A1-2844-C27A-0AA9-349AA50D169A}"/>
                </a:ext>
              </a:extLst>
            </p:cNvPr>
            <p:cNvSpPr txBox="1"/>
            <p:nvPr/>
          </p:nvSpPr>
          <p:spPr>
            <a:xfrm>
              <a:off x="88900" y="-38100"/>
              <a:ext cx="4308803" cy="512302"/>
            </a:xfrm>
            <a:prstGeom prst="rect">
              <a:avLst/>
            </a:prstGeom>
          </p:spPr>
          <p:txBody>
            <a:bodyPr lIns="50800" tIns="50800" rIns="50800" bIns="50800" rtlCol="0" anchor="ctr"/>
            <a:lstStyle/>
            <a:p>
              <a:pPr algn="ctr">
                <a:lnSpc>
                  <a:spcPts val="2748"/>
                </a:lnSpc>
              </a:pPr>
              <a:endParaRPr dirty="0"/>
            </a:p>
          </p:txBody>
        </p:sp>
      </p:grpSp>
      <p:sp>
        <p:nvSpPr>
          <p:cNvPr id="9" name="TextBox 9">
            <a:extLst>
              <a:ext uri="{FF2B5EF4-FFF2-40B4-BE49-F238E27FC236}">
                <a16:creationId xmlns:a16="http://schemas.microsoft.com/office/drawing/2014/main" id="{EB128581-BBD1-7BDA-2ED1-2BF8A22F1E8C}"/>
              </a:ext>
            </a:extLst>
          </p:cNvPr>
          <p:cNvSpPr txBox="1"/>
          <p:nvPr/>
        </p:nvSpPr>
        <p:spPr>
          <a:xfrm>
            <a:off x="1028700" y="733425"/>
            <a:ext cx="16230600" cy="1583254"/>
          </a:xfrm>
          <a:prstGeom prst="rect">
            <a:avLst/>
          </a:prstGeom>
        </p:spPr>
        <p:txBody>
          <a:bodyPr lIns="0" tIns="0" rIns="0" bIns="0" rtlCol="0" anchor="t">
            <a:spAutoFit/>
          </a:bodyPr>
          <a:lstStyle/>
          <a:p>
            <a:pPr algn="ctr">
              <a:lnSpc>
                <a:spcPts val="13999"/>
              </a:lnSpc>
            </a:pPr>
            <a:r>
              <a:rPr lang="en-US" sz="9999" dirty="0">
                <a:solidFill>
                  <a:srgbClr val="FFFFFF"/>
                </a:solidFill>
                <a:latin typeface="Scripter"/>
              </a:rPr>
              <a:t>SCHOOL MEALS</a:t>
            </a:r>
          </a:p>
        </p:txBody>
      </p:sp>
      <p:sp>
        <p:nvSpPr>
          <p:cNvPr id="10" name="Freeform 10">
            <a:extLst>
              <a:ext uri="{FF2B5EF4-FFF2-40B4-BE49-F238E27FC236}">
                <a16:creationId xmlns:a16="http://schemas.microsoft.com/office/drawing/2014/main" id="{4F6B99E5-C36A-51DC-84ED-B78FD6A4E7DD}"/>
              </a:ext>
            </a:extLst>
          </p:cNvPr>
          <p:cNvSpPr/>
          <p:nvPr/>
        </p:nvSpPr>
        <p:spPr>
          <a:xfrm rot="-10800000">
            <a:off x="15922301" y="8439035"/>
            <a:ext cx="2679148" cy="2726869"/>
          </a:xfrm>
          <a:custGeom>
            <a:avLst/>
            <a:gdLst/>
            <a:ahLst/>
            <a:cxnLst/>
            <a:rect l="l" t="t" r="r" b="b"/>
            <a:pathLst>
              <a:path w="2679148" h="2726869">
                <a:moveTo>
                  <a:pt x="0" y="0"/>
                </a:moveTo>
                <a:lnTo>
                  <a:pt x="2679148" y="0"/>
                </a:lnTo>
                <a:lnTo>
                  <a:pt x="2679148" y="2726868"/>
                </a:lnTo>
                <a:lnTo>
                  <a:pt x="0" y="2726868"/>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GB" dirty="0"/>
          </a:p>
        </p:txBody>
      </p:sp>
      <p:sp>
        <p:nvSpPr>
          <p:cNvPr id="11" name="TextBox 10">
            <a:extLst>
              <a:ext uri="{FF2B5EF4-FFF2-40B4-BE49-F238E27FC236}">
                <a16:creationId xmlns:a16="http://schemas.microsoft.com/office/drawing/2014/main" id="{F10065A3-91D2-E6AF-2410-612372F7C46E}"/>
              </a:ext>
            </a:extLst>
          </p:cNvPr>
          <p:cNvSpPr txBox="1"/>
          <p:nvPr/>
        </p:nvSpPr>
        <p:spPr>
          <a:xfrm>
            <a:off x="1668283" y="3007225"/>
            <a:ext cx="15179019" cy="7109639"/>
          </a:xfrm>
          <a:prstGeom prst="rect">
            <a:avLst/>
          </a:prstGeom>
          <a:noFill/>
        </p:spPr>
        <p:txBody>
          <a:bodyPr wrap="square" rtlCol="0">
            <a:spAutoFit/>
          </a:bodyPr>
          <a:lstStyle/>
          <a:p>
            <a:r>
              <a:rPr lang="en-GB" sz="2400" b="1" dirty="0"/>
              <a:t>Children in Year 3 are no longer entitled to Universal Free School Meals. All parents, unless you are entitled to Free School Meals will need to pay for lunches. </a:t>
            </a:r>
            <a:endParaRPr lang="en-GB" sz="2400" dirty="0"/>
          </a:p>
          <a:p>
            <a:r>
              <a:rPr lang="en-GB" sz="2400" b="1" dirty="0"/>
              <a:t> </a:t>
            </a:r>
            <a:endParaRPr lang="en-GB" sz="2400" dirty="0"/>
          </a:p>
          <a:p>
            <a:r>
              <a:rPr lang="en-GB" sz="2400" dirty="0"/>
              <a:t>Please note that we are cashless and we require our parents to use the online payment system, </a:t>
            </a:r>
            <a:r>
              <a:rPr lang="en-GB" sz="2400" dirty="0" err="1"/>
              <a:t>Scopay</a:t>
            </a:r>
            <a:r>
              <a:rPr lang="en-GB" sz="2400" dirty="0"/>
              <a:t>. If you would like any help setting up your online account please speak to the school office. </a:t>
            </a:r>
          </a:p>
          <a:p>
            <a:r>
              <a:rPr lang="en-GB" sz="2400" dirty="0"/>
              <a:t> </a:t>
            </a:r>
          </a:p>
          <a:p>
            <a:r>
              <a:rPr lang="en-GB" sz="2400" dirty="0"/>
              <a:t>Our school meals are provided by Caterlink. The cost of a school meal is £2.85 per meal per day, or £14.25 per week, </a:t>
            </a:r>
            <a:r>
              <a:rPr lang="en-GB" sz="2400" b="1" u="sng" dirty="0"/>
              <a:t>which must be paid in advance.</a:t>
            </a:r>
            <a:r>
              <a:rPr lang="en-GB" sz="2400" b="1" dirty="0"/>
              <a:t> </a:t>
            </a:r>
          </a:p>
          <a:p>
            <a:endParaRPr lang="en-GB" sz="2400" b="1" dirty="0"/>
          </a:p>
          <a:p>
            <a:r>
              <a:rPr lang="en-GB" sz="2400" dirty="0"/>
              <a:t>The menu is available to view on our website. Children may choose to have school meals on some days and a packed lunch on others. </a:t>
            </a:r>
          </a:p>
          <a:p>
            <a:r>
              <a:rPr lang="en-GB" sz="2400" dirty="0"/>
              <a:t>  </a:t>
            </a:r>
          </a:p>
          <a:p>
            <a:r>
              <a:rPr lang="en-GB" sz="2400" dirty="0"/>
              <a:t>At morning registration, the children can select their dinner from a choice of three meal options. This can also be pre-ordered at home via </a:t>
            </a:r>
            <a:r>
              <a:rPr lang="en-GB" sz="2400" dirty="0" err="1"/>
              <a:t>Scopay</a:t>
            </a:r>
            <a:r>
              <a:rPr lang="en-GB" sz="2400" dirty="0"/>
              <a:t>, if you prefer. </a:t>
            </a:r>
          </a:p>
          <a:p>
            <a:r>
              <a:rPr lang="en-GB" sz="2400" dirty="0"/>
              <a:t>  </a:t>
            </a:r>
          </a:p>
          <a:p>
            <a:r>
              <a:rPr lang="en-GB" sz="2400" dirty="0"/>
              <a:t>You can discuss with your child beforehand whether they would like the ‘red’, ‘green’ or ‘yellow’ meal option. Your child does not have to be a vegetarian to have the green option. Please note meals may be subject to change.  </a:t>
            </a:r>
          </a:p>
          <a:p>
            <a:endParaRPr lang="en-GB" sz="2400" dirty="0"/>
          </a:p>
          <a:p>
            <a:endParaRPr lang="en-GB" sz="2400" dirty="0"/>
          </a:p>
        </p:txBody>
      </p:sp>
      <p:sp>
        <p:nvSpPr>
          <p:cNvPr id="13" name="Star: 5 Points 12">
            <a:extLst>
              <a:ext uri="{FF2B5EF4-FFF2-40B4-BE49-F238E27FC236}">
                <a16:creationId xmlns:a16="http://schemas.microsoft.com/office/drawing/2014/main" id="{58F58A07-51F8-C74D-BF92-28111C0FC6A3}"/>
              </a:ext>
            </a:extLst>
          </p:cNvPr>
          <p:cNvSpPr/>
          <p:nvPr/>
        </p:nvSpPr>
        <p:spPr>
          <a:xfrm>
            <a:off x="355152" y="305308"/>
            <a:ext cx="1349437" cy="972867"/>
          </a:xfrm>
          <a:prstGeom prst="star5">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979231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3A50E-2DF4-F16A-C3A1-D47FFE7B67D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1D3A756-2D19-0070-19B4-3ADF0514341F}"/>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GB" dirty="0"/>
          </a:p>
        </p:txBody>
      </p:sp>
      <p:sp>
        <p:nvSpPr>
          <p:cNvPr id="3" name="Freeform 3">
            <a:extLst>
              <a:ext uri="{FF2B5EF4-FFF2-40B4-BE49-F238E27FC236}">
                <a16:creationId xmlns:a16="http://schemas.microsoft.com/office/drawing/2014/main" id="{51BECE32-11B2-AB2C-C419-7280B199BAF5}"/>
              </a:ext>
            </a:extLst>
          </p:cNvPr>
          <p:cNvSpPr/>
          <p:nvPr/>
        </p:nvSpPr>
        <p:spPr>
          <a:xfrm rot="5871076">
            <a:off x="-250277" y="8177639"/>
            <a:ext cx="985742" cy="1033543"/>
          </a:xfrm>
          <a:custGeom>
            <a:avLst/>
            <a:gdLst/>
            <a:ahLst/>
            <a:cxnLst/>
            <a:rect l="l" t="t" r="r" b="b"/>
            <a:pathLst>
              <a:path w="985742" h="1033543">
                <a:moveTo>
                  <a:pt x="0" y="0"/>
                </a:moveTo>
                <a:lnTo>
                  <a:pt x="985742" y="0"/>
                </a:lnTo>
                <a:lnTo>
                  <a:pt x="985742" y="1033543"/>
                </a:lnTo>
                <a:lnTo>
                  <a:pt x="0" y="1033543"/>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dirty="0"/>
          </a:p>
        </p:txBody>
      </p:sp>
      <p:sp>
        <p:nvSpPr>
          <p:cNvPr id="4" name="Freeform 4">
            <a:extLst>
              <a:ext uri="{FF2B5EF4-FFF2-40B4-BE49-F238E27FC236}">
                <a16:creationId xmlns:a16="http://schemas.microsoft.com/office/drawing/2014/main" id="{AC22B4C4-2DCE-C34D-FF1B-F1A2E1418746}"/>
              </a:ext>
            </a:extLst>
          </p:cNvPr>
          <p:cNvSpPr/>
          <p:nvPr/>
        </p:nvSpPr>
        <p:spPr>
          <a:xfrm rot="-9991959">
            <a:off x="953233" y="9055351"/>
            <a:ext cx="985742" cy="1033543"/>
          </a:xfrm>
          <a:custGeom>
            <a:avLst/>
            <a:gdLst/>
            <a:ahLst/>
            <a:cxnLst/>
            <a:rect l="l" t="t" r="r" b="b"/>
            <a:pathLst>
              <a:path w="985742" h="1033543">
                <a:moveTo>
                  <a:pt x="0" y="0"/>
                </a:moveTo>
                <a:lnTo>
                  <a:pt x="985742" y="0"/>
                </a:lnTo>
                <a:lnTo>
                  <a:pt x="985742" y="1033543"/>
                </a:lnTo>
                <a:lnTo>
                  <a:pt x="0" y="1033543"/>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GB" dirty="0"/>
          </a:p>
        </p:txBody>
      </p:sp>
      <p:sp>
        <p:nvSpPr>
          <p:cNvPr id="5" name="Freeform 5">
            <a:extLst>
              <a:ext uri="{FF2B5EF4-FFF2-40B4-BE49-F238E27FC236}">
                <a16:creationId xmlns:a16="http://schemas.microsoft.com/office/drawing/2014/main" id="{87E517B2-1036-F41B-0953-FCAD99F79058}"/>
              </a:ext>
            </a:extLst>
          </p:cNvPr>
          <p:cNvSpPr/>
          <p:nvPr/>
        </p:nvSpPr>
        <p:spPr>
          <a:xfrm rot="2245436">
            <a:off x="18558" y="9417593"/>
            <a:ext cx="985742" cy="1033543"/>
          </a:xfrm>
          <a:custGeom>
            <a:avLst/>
            <a:gdLst/>
            <a:ahLst/>
            <a:cxnLst/>
            <a:rect l="l" t="t" r="r" b="b"/>
            <a:pathLst>
              <a:path w="985742" h="1033543">
                <a:moveTo>
                  <a:pt x="0" y="0"/>
                </a:moveTo>
                <a:lnTo>
                  <a:pt x="985742" y="0"/>
                </a:lnTo>
                <a:lnTo>
                  <a:pt x="985742" y="1033543"/>
                </a:lnTo>
                <a:lnTo>
                  <a:pt x="0" y="1033543"/>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GB" dirty="0"/>
          </a:p>
        </p:txBody>
      </p:sp>
      <p:grpSp>
        <p:nvGrpSpPr>
          <p:cNvPr id="6" name="Group 6">
            <a:extLst>
              <a:ext uri="{FF2B5EF4-FFF2-40B4-BE49-F238E27FC236}">
                <a16:creationId xmlns:a16="http://schemas.microsoft.com/office/drawing/2014/main" id="{E74E0186-09D8-F1EE-2957-969FFCA12580}"/>
              </a:ext>
            </a:extLst>
          </p:cNvPr>
          <p:cNvGrpSpPr/>
          <p:nvPr/>
        </p:nvGrpSpPr>
        <p:grpSpPr>
          <a:xfrm>
            <a:off x="642546" y="813064"/>
            <a:ext cx="17035072" cy="1800486"/>
            <a:chOff x="0" y="0"/>
            <a:chExt cx="4486603" cy="474202"/>
          </a:xfrm>
        </p:grpSpPr>
        <p:sp>
          <p:nvSpPr>
            <p:cNvPr id="7" name="Freeform 7">
              <a:extLst>
                <a:ext uri="{FF2B5EF4-FFF2-40B4-BE49-F238E27FC236}">
                  <a16:creationId xmlns:a16="http://schemas.microsoft.com/office/drawing/2014/main" id="{41B4345D-C264-1518-01B6-45293BF51D4F}"/>
                </a:ext>
              </a:extLst>
            </p:cNvPr>
            <p:cNvSpPr/>
            <p:nvPr/>
          </p:nvSpPr>
          <p:spPr>
            <a:xfrm>
              <a:off x="0" y="0"/>
              <a:ext cx="4486603" cy="474202"/>
            </a:xfrm>
            <a:custGeom>
              <a:avLst/>
              <a:gdLst/>
              <a:ahLst/>
              <a:cxnLst/>
              <a:rect l="l" t="t" r="r" b="b"/>
              <a:pathLst>
                <a:path w="4486603" h="474202">
                  <a:moveTo>
                    <a:pt x="4486603" y="0"/>
                  </a:moveTo>
                  <a:lnTo>
                    <a:pt x="0" y="0"/>
                  </a:lnTo>
                  <a:lnTo>
                    <a:pt x="101600" y="237101"/>
                  </a:lnTo>
                  <a:lnTo>
                    <a:pt x="0" y="474202"/>
                  </a:lnTo>
                  <a:lnTo>
                    <a:pt x="4486603" y="474202"/>
                  </a:lnTo>
                  <a:lnTo>
                    <a:pt x="4385003" y="237101"/>
                  </a:lnTo>
                  <a:lnTo>
                    <a:pt x="4486603" y="0"/>
                  </a:lnTo>
                  <a:close/>
                </a:path>
              </a:pathLst>
            </a:custGeom>
            <a:solidFill>
              <a:srgbClr val="3D4984"/>
            </a:solidFill>
          </p:spPr>
          <p:txBody>
            <a:bodyPr/>
            <a:lstStyle/>
            <a:p>
              <a:endParaRPr lang="en-GB" dirty="0"/>
            </a:p>
          </p:txBody>
        </p:sp>
        <p:sp>
          <p:nvSpPr>
            <p:cNvPr id="8" name="TextBox 8">
              <a:extLst>
                <a:ext uri="{FF2B5EF4-FFF2-40B4-BE49-F238E27FC236}">
                  <a16:creationId xmlns:a16="http://schemas.microsoft.com/office/drawing/2014/main" id="{3C4779D6-7254-D4CA-5E07-5CBA8E249611}"/>
                </a:ext>
              </a:extLst>
            </p:cNvPr>
            <p:cNvSpPr txBox="1"/>
            <p:nvPr/>
          </p:nvSpPr>
          <p:spPr>
            <a:xfrm>
              <a:off x="88900" y="-38100"/>
              <a:ext cx="4308803" cy="512302"/>
            </a:xfrm>
            <a:prstGeom prst="rect">
              <a:avLst/>
            </a:prstGeom>
          </p:spPr>
          <p:txBody>
            <a:bodyPr lIns="50800" tIns="50800" rIns="50800" bIns="50800" rtlCol="0" anchor="ctr"/>
            <a:lstStyle/>
            <a:p>
              <a:pPr algn="ctr">
                <a:lnSpc>
                  <a:spcPts val="2748"/>
                </a:lnSpc>
              </a:pPr>
              <a:endParaRPr dirty="0"/>
            </a:p>
          </p:txBody>
        </p:sp>
      </p:grpSp>
      <p:sp>
        <p:nvSpPr>
          <p:cNvPr id="9" name="TextBox 9">
            <a:extLst>
              <a:ext uri="{FF2B5EF4-FFF2-40B4-BE49-F238E27FC236}">
                <a16:creationId xmlns:a16="http://schemas.microsoft.com/office/drawing/2014/main" id="{A9735F82-9B0A-542F-9223-9E6EF2AFC9CC}"/>
              </a:ext>
            </a:extLst>
          </p:cNvPr>
          <p:cNvSpPr txBox="1"/>
          <p:nvPr/>
        </p:nvSpPr>
        <p:spPr>
          <a:xfrm>
            <a:off x="1028700" y="733425"/>
            <a:ext cx="16230600" cy="1583254"/>
          </a:xfrm>
          <a:prstGeom prst="rect">
            <a:avLst/>
          </a:prstGeom>
        </p:spPr>
        <p:txBody>
          <a:bodyPr lIns="0" tIns="0" rIns="0" bIns="0" rtlCol="0" anchor="t">
            <a:spAutoFit/>
          </a:bodyPr>
          <a:lstStyle/>
          <a:p>
            <a:pPr algn="ctr">
              <a:lnSpc>
                <a:spcPts val="13999"/>
              </a:lnSpc>
            </a:pPr>
            <a:r>
              <a:rPr lang="en-US" sz="9999" dirty="0">
                <a:solidFill>
                  <a:srgbClr val="FFFFFF"/>
                </a:solidFill>
                <a:latin typeface="Scripter"/>
              </a:rPr>
              <a:t>COMMUNICATION</a:t>
            </a:r>
          </a:p>
        </p:txBody>
      </p:sp>
      <p:sp>
        <p:nvSpPr>
          <p:cNvPr id="10" name="Freeform 10">
            <a:extLst>
              <a:ext uri="{FF2B5EF4-FFF2-40B4-BE49-F238E27FC236}">
                <a16:creationId xmlns:a16="http://schemas.microsoft.com/office/drawing/2014/main" id="{DC768241-7264-004B-5500-28B405929205}"/>
              </a:ext>
            </a:extLst>
          </p:cNvPr>
          <p:cNvSpPr/>
          <p:nvPr/>
        </p:nvSpPr>
        <p:spPr>
          <a:xfrm rot="-10800000">
            <a:off x="15922301" y="8439035"/>
            <a:ext cx="2679148" cy="2726869"/>
          </a:xfrm>
          <a:custGeom>
            <a:avLst/>
            <a:gdLst/>
            <a:ahLst/>
            <a:cxnLst/>
            <a:rect l="l" t="t" r="r" b="b"/>
            <a:pathLst>
              <a:path w="2679148" h="2726869">
                <a:moveTo>
                  <a:pt x="0" y="0"/>
                </a:moveTo>
                <a:lnTo>
                  <a:pt x="2679148" y="0"/>
                </a:lnTo>
                <a:lnTo>
                  <a:pt x="2679148" y="2726868"/>
                </a:lnTo>
                <a:lnTo>
                  <a:pt x="0" y="2726868"/>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GB" dirty="0"/>
          </a:p>
        </p:txBody>
      </p:sp>
      <p:sp>
        <p:nvSpPr>
          <p:cNvPr id="11" name="TextBox 10">
            <a:extLst>
              <a:ext uri="{FF2B5EF4-FFF2-40B4-BE49-F238E27FC236}">
                <a16:creationId xmlns:a16="http://schemas.microsoft.com/office/drawing/2014/main" id="{814E2B1E-294B-02ED-4755-CBBBEF0D369F}"/>
              </a:ext>
            </a:extLst>
          </p:cNvPr>
          <p:cNvSpPr txBox="1"/>
          <p:nvPr/>
        </p:nvSpPr>
        <p:spPr>
          <a:xfrm>
            <a:off x="2317087" y="2929755"/>
            <a:ext cx="14942213" cy="7478970"/>
          </a:xfrm>
          <a:prstGeom prst="rect">
            <a:avLst/>
          </a:prstGeom>
          <a:noFill/>
        </p:spPr>
        <p:txBody>
          <a:bodyPr wrap="square" rtlCol="0">
            <a:spAutoFit/>
          </a:bodyPr>
          <a:lstStyle/>
          <a:p>
            <a:r>
              <a:rPr lang="en-GB" sz="2400" b="1" dirty="0" err="1"/>
              <a:t>Scopay</a:t>
            </a:r>
            <a:r>
              <a:rPr lang="en-GB" sz="2400" dirty="0"/>
              <a:t>—This is the system we use to make payments for trips, clubs and school meals etc. Please note that we are cashless and all payments will need to be made online via </a:t>
            </a:r>
            <a:r>
              <a:rPr lang="en-GB" sz="2400" dirty="0" err="1"/>
              <a:t>Scopay</a:t>
            </a:r>
            <a:r>
              <a:rPr lang="en-GB" sz="2400" dirty="0"/>
              <a:t>. If you require a barcode to make cash payments at a pay point counter, please contact the School Office.</a:t>
            </a:r>
          </a:p>
          <a:p>
            <a:r>
              <a:rPr lang="en-GB" sz="2400" dirty="0"/>
              <a:t>  </a:t>
            </a:r>
          </a:p>
          <a:p>
            <a:r>
              <a:rPr lang="en-GB" sz="2400" b="1" dirty="0"/>
              <a:t>School Website</a:t>
            </a:r>
            <a:r>
              <a:rPr lang="en-GB" sz="2400" dirty="0"/>
              <a:t> –</a:t>
            </a:r>
            <a:r>
              <a:rPr lang="en-GB" sz="2400" dirty="0">
                <a:hlinkClick r:id="rId7"/>
              </a:rPr>
              <a:t> </a:t>
            </a:r>
            <a:r>
              <a:rPr lang="en-GB" sz="2400" u="sng" dirty="0">
                <a:hlinkClick r:id="rId8"/>
              </a:rPr>
              <a:t>www.walshschools.uk</a:t>
            </a:r>
            <a:r>
              <a:rPr lang="en-GB" sz="2400" dirty="0"/>
              <a:t>	</a:t>
            </a:r>
          </a:p>
          <a:p>
            <a:r>
              <a:rPr lang="en-GB" sz="2400" dirty="0"/>
              <a:t>Copies of letters, our school calendar and other school information is updated to our website regularly. </a:t>
            </a:r>
          </a:p>
          <a:p>
            <a:r>
              <a:rPr lang="en-GB" sz="2400" dirty="0"/>
              <a:t>  </a:t>
            </a:r>
          </a:p>
          <a:p>
            <a:r>
              <a:rPr lang="en-GB" sz="2400" b="1" dirty="0"/>
              <a:t>Newsletters</a:t>
            </a:r>
            <a:r>
              <a:rPr lang="en-GB" sz="2400" dirty="0"/>
              <a:t> – The Headteacher writes a newsletter every week which is sent to parents on Friday. All important dates are included on this.</a:t>
            </a:r>
          </a:p>
          <a:p>
            <a:r>
              <a:rPr lang="en-GB" sz="2400" dirty="0"/>
              <a:t> </a:t>
            </a:r>
          </a:p>
          <a:p>
            <a:r>
              <a:rPr lang="en-GB" sz="2400" b="1" dirty="0"/>
              <a:t>Facebook</a:t>
            </a:r>
            <a:r>
              <a:rPr lang="en-GB" sz="2400" dirty="0"/>
              <a:t>—We invite you to ‘follow’ and ‘like’ our Facebook page that can be found at: </a:t>
            </a:r>
          </a:p>
          <a:p>
            <a:r>
              <a:rPr lang="en-GB" sz="2400" u="sng" dirty="0">
                <a:hlinkClick r:id="rId9"/>
              </a:rPr>
              <a:t>www.facebook.com/walshjuniorschool</a:t>
            </a:r>
            <a:r>
              <a:rPr lang="en-GB" sz="2400" dirty="0">
                <a:hlinkClick r:id="rId9"/>
              </a:rPr>
              <a:t> </a:t>
            </a:r>
            <a:r>
              <a:rPr lang="en-GB" sz="2400" dirty="0"/>
              <a:t>  </a:t>
            </a:r>
          </a:p>
          <a:p>
            <a:r>
              <a:rPr lang="en-GB" sz="2400" dirty="0"/>
              <a:t> </a:t>
            </a:r>
          </a:p>
          <a:p>
            <a:r>
              <a:rPr lang="en-GB" sz="2400" b="1" dirty="0"/>
              <a:t>Email</a:t>
            </a:r>
            <a:r>
              <a:rPr lang="en-GB" sz="2400" dirty="0"/>
              <a:t> – We use Arbor for our correspondence and will communicate all events and information with you via email – please ensure we have your correct email address. </a:t>
            </a:r>
          </a:p>
          <a:p>
            <a:r>
              <a:rPr lang="en-GB" sz="2400" dirty="0"/>
              <a:t> </a:t>
            </a:r>
          </a:p>
          <a:p>
            <a:r>
              <a:rPr lang="en-GB" sz="2400" b="1" dirty="0"/>
              <a:t>Class Dojo – </a:t>
            </a:r>
            <a:r>
              <a:rPr lang="en-GB" sz="2400" dirty="0"/>
              <a:t>Your child’s class teacher may send short messages about activities taking place in class </a:t>
            </a:r>
          </a:p>
          <a:p>
            <a:r>
              <a:rPr lang="en-GB" sz="2400" dirty="0"/>
              <a:t>via Class Dojo – you will receive login details when your child starts. </a:t>
            </a:r>
          </a:p>
          <a:p>
            <a:r>
              <a:rPr lang="en-GB" sz="2400" dirty="0"/>
              <a:t>  </a:t>
            </a:r>
          </a:p>
          <a:p>
            <a:endParaRPr lang="en-GB" sz="2400" dirty="0"/>
          </a:p>
        </p:txBody>
      </p:sp>
      <p:sp>
        <p:nvSpPr>
          <p:cNvPr id="12" name="Rectangle 11">
            <a:extLst>
              <a:ext uri="{FF2B5EF4-FFF2-40B4-BE49-F238E27FC236}">
                <a16:creationId xmlns:a16="http://schemas.microsoft.com/office/drawing/2014/main" id="{23B86131-CCE4-5679-4A27-0CD50AA335B1}"/>
              </a:ext>
            </a:extLst>
          </p:cNvPr>
          <p:cNvSpPr/>
          <p:nvPr/>
        </p:nvSpPr>
        <p:spPr>
          <a:xfrm>
            <a:off x="14773888" y="391137"/>
            <a:ext cx="3097766" cy="226782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t>Medication</a:t>
            </a:r>
          </a:p>
          <a:p>
            <a:pPr algn="ctr"/>
            <a:r>
              <a:rPr lang="en-US" sz="4000" dirty="0"/>
              <a:t>School Office</a:t>
            </a:r>
          </a:p>
          <a:p>
            <a:pPr algn="ctr"/>
            <a:r>
              <a:rPr lang="en-US" sz="4000" dirty="0"/>
              <a:t>Doors</a:t>
            </a:r>
            <a:endParaRPr lang="en-GB" sz="4000" dirty="0"/>
          </a:p>
        </p:txBody>
      </p:sp>
      <p:sp>
        <p:nvSpPr>
          <p:cNvPr id="13" name="Heart 12">
            <a:extLst>
              <a:ext uri="{FF2B5EF4-FFF2-40B4-BE49-F238E27FC236}">
                <a16:creationId xmlns:a16="http://schemas.microsoft.com/office/drawing/2014/main" id="{7438C33E-AB1B-9B14-F67D-2B77B17F7C59}"/>
              </a:ext>
            </a:extLst>
          </p:cNvPr>
          <p:cNvSpPr/>
          <p:nvPr/>
        </p:nvSpPr>
        <p:spPr>
          <a:xfrm>
            <a:off x="980088" y="227926"/>
            <a:ext cx="2767623" cy="2157391"/>
          </a:xfrm>
          <a:prstGeom prst="hear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dirty="0"/>
              <a:t>Feedback</a:t>
            </a:r>
            <a:endParaRPr lang="en-GB" sz="3200" dirty="0"/>
          </a:p>
        </p:txBody>
      </p:sp>
      <p:sp>
        <p:nvSpPr>
          <p:cNvPr id="14" name="Star: 5 Points 13">
            <a:extLst>
              <a:ext uri="{FF2B5EF4-FFF2-40B4-BE49-F238E27FC236}">
                <a16:creationId xmlns:a16="http://schemas.microsoft.com/office/drawing/2014/main" id="{BB085460-1EC6-7C61-E09C-8AED540984AE}"/>
              </a:ext>
            </a:extLst>
          </p:cNvPr>
          <p:cNvSpPr/>
          <p:nvPr/>
        </p:nvSpPr>
        <p:spPr>
          <a:xfrm>
            <a:off x="355152" y="305308"/>
            <a:ext cx="1349437" cy="972867"/>
          </a:xfrm>
          <a:prstGeom prst="star5">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622391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DBE21B-98D1-AA1E-BBB2-63B3D47B60F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5D4A222-D691-F249-3949-3EFAE271B99F}"/>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GB" dirty="0"/>
          </a:p>
        </p:txBody>
      </p:sp>
      <p:sp>
        <p:nvSpPr>
          <p:cNvPr id="3" name="Freeform 3">
            <a:extLst>
              <a:ext uri="{FF2B5EF4-FFF2-40B4-BE49-F238E27FC236}">
                <a16:creationId xmlns:a16="http://schemas.microsoft.com/office/drawing/2014/main" id="{914CB714-98B4-6144-8FEA-EED22923DED0}"/>
              </a:ext>
            </a:extLst>
          </p:cNvPr>
          <p:cNvSpPr/>
          <p:nvPr/>
        </p:nvSpPr>
        <p:spPr>
          <a:xfrm rot="5871076">
            <a:off x="-250277" y="8177639"/>
            <a:ext cx="985742" cy="1033543"/>
          </a:xfrm>
          <a:custGeom>
            <a:avLst/>
            <a:gdLst/>
            <a:ahLst/>
            <a:cxnLst/>
            <a:rect l="l" t="t" r="r" b="b"/>
            <a:pathLst>
              <a:path w="985742" h="1033543">
                <a:moveTo>
                  <a:pt x="0" y="0"/>
                </a:moveTo>
                <a:lnTo>
                  <a:pt x="985742" y="0"/>
                </a:lnTo>
                <a:lnTo>
                  <a:pt x="985742" y="1033543"/>
                </a:lnTo>
                <a:lnTo>
                  <a:pt x="0" y="1033543"/>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dirty="0"/>
          </a:p>
        </p:txBody>
      </p:sp>
      <p:sp>
        <p:nvSpPr>
          <p:cNvPr id="4" name="Freeform 4">
            <a:extLst>
              <a:ext uri="{FF2B5EF4-FFF2-40B4-BE49-F238E27FC236}">
                <a16:creationId xmlns:a16="http://schemas.microsoft.com/office/drawing/2014/main" id="{2EA52BF1-E5FA-507F-0441-3A297152EBA4}"/>
              </a:ext>
            </a:extLst>
          </p:cNvPr>
          <p:cNvSpPr/>
          <p:nvPr/>
        </p:nvSpPr>
        <p:spPr>
          <a:xfrm rot="-9991959">
            <a:off x="953233" y="9055351"/>
            <a:ext cx="985742" cy="1033543"/>
          </a:xfrm>
          <a:custGeom>
            <a:avLst/>
            <a:gdLst/>
            <a:ahLst/>
            <a:cxnLst/>
            <a:rect l="l" t="t" r="r" b="b"/>
            <a:pathLst>
              <a:path w="985742" h="1033543">
                <a:moveTo>
                  <a:pt x="0" y="0"/>
                </a:moveTo>
                <a:lnTo>
                  <a:pt x="985742" y="0"/>
                </a:lnTo>
                <a:lnTo>
                  <a:pt x="985742" y="1033543"/>
                </a:lnTo>
                <a:lnTo>
                  <a:pt x="0" y="1033543"/>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GB" dirty="0"/>
          </a:p>
        </p:txBody>
      </p:sp>
      <p:sp>
        <p:nvSpPr>
          <p:cNvPr id="5" name="Freeform 5">
            <a:extLst>
              <a:ext uri="{FF2B5EF4-FFF2-40B4-BE49-F238E27FC236}">
                <a16:creationId xmlns:a16="http://schemas.microsoft.com/office/drawing/2014/main" id="{E276C215-CE47-6E8D-55E6-5D4BD63F61D1}"/>
              </a:ext>
            </a:extLst>
          </p:cNvPr>
          <p:cNvSpPr/>
          <p:nvPr/>
        </p:nvSpPr>
        <p:spPr>
          <a:xfrm rot="2245436">
            <a:off x="18558" y="9417593"/>
            <a:ext cx="985742" cy="1033543"/>
          </a:xfrm>
          <a:custGeom>
            <a:avLst/>
            <a:gdLst/>
            <a:ahLst/>
            <a:cxnLst/>
            <a:rect l="l" t="t" r="r" b="b"/>
            <a:pathLst>
              <a:path w="985742" h="1033543">
                <a:moveTo>
                  <a:pt x="0" y="0"/>
                </a:moveTo>
                <a:lnTo>
                  <a:pt x="985742" y="0"/>
                </a:lnTo>
                <a:lnTo>
                  <a:pt x="985742" y="1033543"/>
                </a:lnTo>
                <a:lnTo>
                  <a:pt x="0" y="1033543"/>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GB" dirty="0"/>
          </a:p>
        </p:txBody>
      </p:sp>
      <p:grpSp>
        <p:nvGrpSpPr>
          <p:cNvPr id="6" name="Group 6">
            <a:extLst>
              <a:ext uri="{FF2B5EF4-FFF2-40B4-BE49-F238E27FC236}">
                <a16:creationId xmlns:a16="http://schemas.microsoft.com/office/drawing/2014/main" id="{E6FF3D22-41F4-73CA-8CD1-83BBB69BF86D}"/>
              </a:ext>
            </a:extLst>
          </p:cNvPr>
          <p:cNvGrpSpPr/>
          <p:nvPr/>
        </p:nvGrpSpPr>
        <p:grpSpPr>
          <a:xfrm>
            <a:off x="642546" y="813064"/>
            <a:ext cx="17035072" cy="1800486"/>
            <a:chOff x="0" y="0"/>
            <a:chExt cx="4486603" cy="474202"/>
          </a:xfrm>
        </p:grpSpPr>
        <p:sp>
          <p:nvSpPr>
            <p:cNvPr id="7" name="Freeform 7">
              <a:extLst>
                <a:ext uri="{FF2B5EF4-FFF2-40B4-BE49-F238E27FC236}">
                  <a16:creationId xmlns:a16="http://schemas.microsoft.com/office/drawing/2014/main" id="{62117F70-B552-55B6-59A1-788D71E01AB3}"/>
                </a:ext>
              </a:extLst>
            </p:cNvPr>
            <p:cNvSpPr/>
            <p:nvPr/>
          </p:nvSpPr>
          <p:spPr>
            <a:xfrm>
              <a:off x="0" y="0"/>
              <a:ext cx="4486603" cy="474202"/>
            </a:xfrm>
            <a:custGeom>
              <a:avLst/>
              <a:gdLst/>
              <a:ahLst/>
              <a:cxnLst/>
              <a:rect l="l" t="t" r="r" b="b"/>
              <a:pathLst>
                <a:path w="4486603" h="474202">
                  <a:moveTo>
                    <a:pt x="4486603" y="0"/>
                  </a:moveTo>
                  <a:lnTo>
                    <a:pt x="0" y="0"/>
                  </a:lnTo>
                  <a:lnTo>
                    <a:pt x="101600" y="237101"/>
                  </a:lnTo>
                  <a:lnTo>
                    <a:pt x="0" y="474202"/>
                  </a:lnTo>
                  <a:lnTo>
                    <a:pt x="4486603" y="474202"/>
                  </a:lnTo>
                  <a:lnTo>
                    <a:pt x="4385003" y="237101"/>
                  </a:lnTo>
                  <a:lnTo>
                    <a:pt x="4486603" y="0"/>
                  </a:lnTo>
                  <a:close/>
                </a:path>
              </a:pathLst>
            </a:custGeom>
            <a:solidFill>
              <a:srgbClr val="3D4984"/>
            </a:solidFill>
          </p:spPr>
          <p:txBody>
            <a:bodyPr/>
            <a:lstStyle/>
            <a:p>
              <a:endParaRPr lang="en-GB" dirty="0"/>
            </a:p>
          </p:txBody>
        </p:sp>
        <p:sp>
          <p:nvSpPr>
            <p:cNvPr id="8" name="TextBox 8">
              <a:extLst>
                <a:ext uri="{FF2B5EF4-FFF2-40B4-BE49-F238E27FC236}">
                  <a16:creationId xmlns:a16="http://schemas.microsoft.com/office/drawing/2014/main" id="{A4E9F35B-C8CE-46E4-F146-F37F9A5D8C26}"/>
                </a:ext>
              </a:extLst>
            </p:cNvPr>
            <p:cNvSpPr txBox="1"/>
            <p:nvPr/>
          </p:nvSpPr>
          <p:spPr>
            <a:xfrm>
              <a:off x="88900" y="-38100"/>
              <a:ext cx="4308803" cy="512302"/>
            </a:xfrm>
            <a:prstGeom prst="rect">
              <a:avLst/>
            </a:prstGeom>
          </p:spPr>
          <p:txBody>
            <a:bodyPr lIns="50800" tIns="50800" rIns="50800" bIns="50800" rtlCol="0" anchor="ctr"/>
            <a:lstStyle/>
            <a:p>
              <a:pPr algn="ctr">
                <a:lnSpc>
                  <a:spcPts val="2748"/>
                </a:lnSpc>
              </a:pPr>
              <a:endParaRPr dirty="0"/>
            </a:p>
          </p:txBody>
        </p:sp>
      </p:grpSp>
      <p:sp>
        <p:nvSpPr>
          <p:cNvPr id="9" name="TextBox 9">
            <a:extLst>
              <a:ext uri="{FF2B5EF4-FFF2-40B4-BE49-F238E27FC236}">
                <a16:creationId xmlns:a16="http://schemas.microsoft.com/office/drawing/2014/main" id="{FCE756D8-F357-2F95-066D-899BCBCD1DE5}"/>
              </a:ext>
            </a:extLst>
          </p:cNvPr>
          <p:cNvSpPr txBox="1"/>
          <p:nvPr/>
        </p:nvSpPr>
        <p:spPr>
          <a:xfrm>
            <a:off x="1028700" y="733425"/>
            <a:ext cx="16230600" cy="1583254"/>
          </a:xfrm>
          <a:prstGeom prst="rect">
            <a:avLst/>
          </a:prstGeom>
        </p:spPr>
        <p:txBody>
          <a:bodyPr lIns="0" tIns="0" rIns="0" bIns="0" rtlCol="0" anchor="t">
            <a:spAutoFit/>
          </a:bodyPr>
          <a:lstStyle/>
          <a:p>
            <a:pPr algn="ctr">
              <a:lnSpc>
                <a:spcPts val="13999"/>
              </a:lnSpc>
            </a:pPr>
            <a:r>
              <a:rPr lang="en-US" sz="9999" dirty="0">
                <a:solidFill>
                  <a:srgbClr val="FFFFFF"/>
                </a:solidFill>
                <a:latin typeface="Scripter"/>
              </a:rPr>
              <a:t>ATTENDANCE</a:t>
            </a:r>
          </a:p>
        </p:txBody>
      </p:sp>
      <p:sp>
        <p:nvSpPr>
          <p:cNvPr id="10" name="Freeform 10">
            <a:extLst>
              <a:ext uri="{FF2B5EF4-FFF2-40B4-BE49-F238E27FC236}">
                <a16:creationId xmlns:a16="http://schemas.microsoft.com/office/drawing/2014/main" id="{5FD11E77-FF7C-E5CE-15F2-C41BA0DBE37C}"/>
              </a:ext>
            </a:extLst>
          </p:cNvPr>
          <p:cNvSpPr/>
          <p:nvPr/>
        </p:nvSpPr>
        <p:spPr>
          <a:xfrm rot="-10800000">
            <a:off x="15922301" y="8439035"/>
            <a:ext cx="2679148" cy="2726869"/>
          </a:xfrm>
          <a:custGeom>
            <a:avLst/>
            <a:gdLst/>
            <a:ahLst/>
            <a:cxnLst/>
            <a:rect l="l" t="t" r="r" b="b"/>
            <a:pathLst>
              <a:path w="2679148" h="2726869">
                <a:moveTo>
                  <a:pt x="0" y="0"/>
                </a:moveTo>
                <a:lnTo>
                  <a:pt x="2679148" y="0"/>
                </a:lnTo>
                <a:lnTo>
                  <a:pt x="2679148" y="2726868"/>
                </a:lnTo>
                <a:lnTo>
                  <a:pt x="0" y="2726868"/>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GB" dirty="0"/>
          </a:p>
        </p:txBody>
      </p:sp>
      <p:sp>
        <p:nvSpPr>
          <p:cNvPr id="15" name="TextBox 12">
            <a:extLst>
              <a:ext uri="{FF2B5EF4-FFF2-40B4-BE49-F238E27FC236}">
                <a16:creationId xmlns:a16="http://schemas.microsoft.com/office/drawing/2014/main" id="{A2F87D65-4185-FDCC-B17A-94F595293118}"/>
              </a:ext>
            </a:extLst>
          </p:cNvPr>
          <p:cNvSpPr txBox="1"/>
          <p:nvPr/>
        </p:nvSpPr>
        <p:spPr>
          <a:xfrm>
            <a:off x="1028700" y="3004751"/>
            <a:ext cx="16359988" cy="5909310"/>
          </a:xfrm>
          <a:prstGeom prst="rect">
            <a:avLst/>
          </a:prstGeom>
        </p:spPr>
        <p:txBody>
          <a:bodyPr wrap="square" lIns="0" tIns="0" rIns="0" bIns="0" rtlCol="0" anchor="t">
            <a:spAutoFit/>
          </a:bodyPr>
          <a:lstStyle/>
          <a:p>
            <a:r>
              <a:rPr lang="en-GB" sz="2400" dirty="0"/>
              <a:t>Regular school attendance is essential as every school day is important. Every day lost can have a serious impact on your child’s attainment and overall progress in school. We expect children to attend school unless they are too unwell to do so. All absence must be reported to the school office by 9:30am to ensure the correct register code.</a:t>
            </a:r>
          </a:p>
          <a:p>
            <a:endParaRPr lang="en-GB" sz="2400" dirty="0"/>
          </a:p>
          <a:p>
            <a:r>
              <a:rPr lang="en-GB" sz="2400" dirty="0"/>
              <a:t>Please consult term dates before planning family holidays. </a:t>
            </a:r>
          </a:p>
          <a:p>
            <a:endParaRPr lang="en-GB" sz="2400" dirty="0"/>
          </a:p>
          <a:p>
            <a:r>
              <a:rPr lang="en-GB" sz="2400" dirty="0"/>
              <a:t>A request for an absence to be authorised will only be granted in exceptional circumstances, and holidays are not generally considered to be an exceptional reason. </a:t>
            </a:r>
          </a:p>
          <a:p>
            <a:endParaRPr lang="en-GB" sz="2400" dirty="0"/>
          </a:p>
          <a:p>
            <a:r>
              <a:rPr lang="en-GB" sz="2400" dirty="0"/>
              <a:t>Medical appointments, where possible, should be organised out of school hours. Where this is not possible, parents will need to complete the Absence Request Form, available from the school office, stating the reason for absence, the time of leaving and expected return. </a:t>
            </a:r>
          </a:p>
          <a:p>
            <a:endParaRPr lang="en-GB" sz="2400" dirty="0"/>
          </a:p>
          <a:p>
            <a:r>
              <a:rPr lang="en-GB" sz="2400" dirty="0"/>
              <a:t>We work closely with the Local Authority to monitor attendance. An Inclusion Officer (IO) visits the school each term to monitor attendance, particularly where it is below 90%. We will also contact them when there are patterns regarding declining attendance or lateness, which may be subject to penalty notices.</a:t>
            </a:r>
          </a:p>
        </p:txBody>
      </p:sp>
      <p:sp>
        <p:nvSpPr>
          <p:cNvPr id="11" name="Star: 5 Points 10">
            <a:extLst>
              <a:ext uri="{FF2B5EF4-FFF2-40B4-BE49-F238E27FC236}">
                <a16:creationId xmlns:a16="http://schemas.microsoft.com/office/drawing/2014/main" id="{085E5814-821A-63EF-D27E-AE8A8A728AAE}"/>
              </a:ext>
            </a:extLst>
          </p:cNvPr>
          <p:cNvSpPr/>
          <p:nvPr/>
        </p:nvSpPr>
        <p:spPr>
          <a:xfrm>
            <a:off x="355152" y="305308"/>
            <a:ext cx="1349437" cy="972867"/>
          </a:xfrm>
          <a:prstGeom prst="star5">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810538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D1FE23956F5454E9BEB903FBEE6A11B" ma:contentTypeVersion="18" ma:contentTypeDescription="Create a new document." ma:contentTypeScope="" ma:versionID="d9fa7624959c0d0ea9c99a0e9b29e81f">
  <xsd:schema xmlns:xsd="http://www.w3.org/2001/XMLSchema" xmlns:xs="http://www.w3.org/2001/XMLSchema" xmlns:p="http://schemas.microsoft.com/office/2006/metadata/properties" xmlns:ns2="ec045827-83fb-4f0b-a77d-c4ba0a82c12f" xmlns:ns3="3ab353ff-6017-4085-b602-e97be894e167" targetNamespace="http://schemas.microsoft.com/office/2006/metadata/properties" ma:root="true" ma:fieldsID="db0fc56bb68dacfb58c6a6688fbf03a0" ns2:_="" ns3:_="">
    <xsd:import namespace="ec045827-83fb-4f0b-a77d-c4ba0a82c12f"/>
    <xsd:import namespace="3ab353ff-6017-4085-b602-e97be894e16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045827-83fb-4f0b-a77d-c4ba0a82c12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22136611-1b8a-4c00-ab4b-a784e213640c"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DateTaken" ma:index="22" nillable="true" ma:displayName="MediaServiceDateTaken" ma:hidden="true" ma:internalName="MediaServiceDateTaken" ma:readOnly="true">
      <xsd:simpleType>
        <xsd:restriction base="dms:Text"/>
      </xsd:simple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ab353ff-6017-4085-b602-e97be894e167"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a9921853-016a-42fc-b036-dbfa225beb98}" ma:internalName="TaxCatchAll" ma:showField="CatchAllData" ma:web="3ab353ff-6017-4085-b602-e97be894e16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3ab353ff-6017-4085-b602-e97be894e167" xsi:nil="true"/>
    <lcf76f155ced4ddcb4097134ff3c332f xmlns="ec045827-83fb-4f0b-a77d-c4ba0a82c12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9DDC87A-4E27-4D2F-8EB1-C07D34306607}">
  <ds:schemaRefs>
    <ds:schemaRef ds:uri="http://schemas.microsoft.com/sharepoint/v3/contenttype/forms"/>
  </ds:schemaRefs>
</ds:datastoreItem>
</file>

<file path=customXml/itemProps2.xml><?xml version="1.0" encoding="utf-8"?>
<ds:datastoreItem xmlns:ds="http://schemas.openxmlformats.org/officeDocument/2006/customXml" ds:itemID="{55E744E8-1699-4369-BBA1-D79D2DCD3D6C}"/>
</file>

<file path=customXml/itemProps3.xml><?xml version="1.0" encoding="utf-8"?>
<ds:datastoreItem xmlns:ds="http://schemas.openxmlformats.org/officeDocument/2006/customXml" ds:itemID="{98DC37BF-218F-4CE8-BF92-F69C13742780}">
  <ds:schemaRefs>
    <ds:schemaRef ds:uri="http://purl.org/dc/elements/1.1/"/>
    <ds:schemaRef ds:uri="http://purl.org/dc/dcmitype/"/>
    <ds:schemaRef ds:uri="73b92809-af55-4a5f-9c56-4233ce64fbeb"/>
    <ds:schemaRef ds:uri="http://schemas.microsoft.com/office/infopath/2007/PartnerControls"/>
    <ds:schemaRef ds:uri="http://schemas.openxmlformats.org/package/2006/metadata/core-properties"/>
    <ds:schemaRef ds:uri="http://schemas.microsoft.com/office/2006/documentManagement/types"/>
    <ds:schemaRef ds:uri="http://www.w3.org/XML/1998/namespace"/>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1298</TotalTime>
  <Words>2034</Words>
  <Application>Microsoft Office PowerPoint</Application>
  <PresentationFormat>Custom</PresentationFormat>
  <Paragraphs>244</Paragraphs>
  <Slides>25</Slides>
  <Notes>1</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25</vt:i4>
      </vt:variant>
    </vt:vector>
  </HeadingPairs>
  <TitlesOfParts>
    <vt:vector size="38" baseType="lpstr">
      <vt:lpstr>Antic</vt:lpstr>
      <vt:lpstr>Canva Sans</vt:lpstr>
      <vt:lpstr>OpenDyslexic</vt:lpstr>
      <vt:lpstr>Antic Bold</vt:lpstr>
      <vt:lpstr>Canva Sans Bold</vt:lpstr>
      <vt:lpstr>Aptos</vt:lpstr>
      <vt:lpstr>Arial</vt:lpstr>
      <vt:lpstr>OpenDyslexicAlta</vt:lpstr>
      <vt:lpstr>Avenir Next LT Pro</vt:lpstr>
      <vt:lpstr>Scripter</vt:lpstr>
      <vt:lpstr>One Little Font</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and Green Narrative Writing Story Starters Education Presentation</dc:title>
  <dc:creator>MGoddard</dc:creator>
  <cp:lastModifiedBy>Sarah Richards</cp:lastModifiedBy>
  <cp:revision>54</cp:revision>
  <dcterms:created xsi:type="dcterms:W3CDTF">2006-08-16T00:00:00Z</dcterms:created>
  <dcterms:modified xsi:type="dcterms:W3CDTF">2026-06-19T13:48:30Z</dcterms:modified>
  <dc:identifier>DAGHFt673AY</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0x0101004D1FE23956F5454E9BEB903FBEE6A11B</vt:lpwstr>
  </property>
  <property fmtid="{D5CDD505-2E9C-101B-9397-08002B2CF9AE}" pid="3" name="MediaServiceImageTags">
    <vt:lpwstr/>
  </property>
</Properties>
</file>